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33"/>
  </p:notesMasterIdLst>
  <p:sldIdLst>
    <p:sldId id="256" r:id="rId2"/>
    <p:sldId id="257" r:id="rId3"/>
    <p:sldId id="279" r:id="rId4"/>
    <p:sldId id="280" r:id="rId5"/>
    <p:sldId id="281" r:id="rId6"/>
    <p:sldId id="282" r:id="rId7"/>
    <p:sldId id="283" r:id="rId8"/>
    <p:sldId id="284" r:id="rId9"/>
    <p:sldId id="285" r:id="rId10"/>
    <p:sldId id="286"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7" r:id="rId27"/>
    <p:sldId id="278" r:id="rId28"/>
    <p:sldId id="273" r:id="rId29"/>
    <p:sldId id="274" r:id="rId30"/>
    <p:sldId id="275" r:id="rId31"/>
    <p:sldId id="276"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1DB10E-E240-4271-BFE6-E4F26394BE8C}" type="datetimeFigureOut">
              <a:rPr lang="en-IN" smtClean="0"/>
              <a:t>15-09-2020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E8CF29-D450-4FAB-90C7-83BF2580075B}" type="slidenum">
              <a:rPr lang="en-IN" smtClean="0"/>
              <a:t>‹#›</a:t>
            </a:fld>
            <a:endParaRPr lang="en-IN"/>
          </a:p>
        </p:txBody>
      </p:sp>
    </p:spTree>
    <p:extLst>
      <p:ext uri="{BB962C8B-B14F-4D97-AF65-F5344CB8AC3E}">
        <p14:creationId xmlns:p14="http://schemas.microsoft.com/office/powerpoint/2010/main" val="38294568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5D742C8-0527-4D8D-A405-00C9F3200547}" type="datetime1">
              <a:rPr lang="en-IN" smtClean="0"/>
              <a:t>15-09-2020</a:t>
            </a:fld>
            <a:endParaRPr lang="en-IN"/>
          </a:p>
        </p:txBody>
      </p:sp>
      <p:sp>
        <p:nvSpPr>
          <p:cNvPr id="5" name="Footer Placeholder 4"/>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
        <p:nvSpPr>
          <p:cNvPr id="6" name="Slide Number Placeholder 5"/>
          <p:cNvSpPr>
            <a:spLocks noGrp="1"/>
          </p:cNvSpPr>
          <p:nvPr>
            <p:ph type="sldNum" sz="quarter" idx="12"/>
          </p:nvPr>
        </p:nvSpPr>
        <p:spPr/>
        <p:txBody>
          <a:bodyPr/>
          <a:lstStyle/>
          <a:p>
            <a:fld id="{FF27C89E-A8CF-4684-BCA6-7D450342226D}" type="slidenum">
              <a:rPr lang="en-IN" smtClean="0"/>
              <a:t>‹#›</a:t>
            </a:fld>
            <a:endParaRPr lang="en-IN"/>
          </a:p>
        </p:txBody>
      </p:sp>
    </p:spTree>
    <p:extLst>
      <p:ext uri="{BB962C8B-B14F-4D97-AF65-F5344CB8AC3E}">
        <p14:creationId xmlns:p14="http://schemas.microsoft.com/office/powerpoint/2010/main" val="3595574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8E3DC92-430C-432F-8629-0D338E239028}" type="datetime1">
              <a:rPr lang="en-IN" smtClean="0"/>
              <a:t>15-09-2020</a:t>
            </a:fld>
            <a:endParaRPr lang="en-IN"/>
          </a:p>
        </p:txBody>
      </p:sp>
      <p:sp>
        <p:nvSpPr>
          <p:cNvPr id="6" name="Footer Placeholder 5"/>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
        <p:nvSpPr>
          <p:cNvPr id="7" name="Slide Number Placeholder 6"/>
          <p:cNvSpPr>
            <a:spLocks noGrp="1"/>
          </p:cNvSpPr>
          <p:nvPr>
            <p:ph type="sldNum" sz="quarter" idx="12"/>
          </p:nvPr>
        </p:nvSpPr>
        <p:spPr/>
        <p:txBody>
          <a:bodyPr/>
          <a:lstStyle/>
          <a:p>
            <a:fld id="{FF27C89E-A8CF-4684-BCA6-7D450342226D}" type="slidenum">
              <a:rPr lang="en-IN" smtClean="0"/>
              <a:t>‹#›</a:t>
            </a:fld>
            <a:endParaRPr lang="en-IN"/>
          </a:p>
        </p:txBody>
      </p:sp>
    </p:spTree>
    <p:extLst>
      <p:ext uri="{BB962C8B-B14F-4D97-AF65-F5344CB8AC3E}">
        <p14:creationId xmlns:p14="http://schemas.microsoft.com/office/powerpoint/2010/main" val="4959436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4159D66-1C90-45E0-9848-F1C67B1E5B07}" type="datetime1">
              <a:rPr lang="en-IN" smtClean="0"/>
              <a:t>15-09-2020</a:t>
            </a:fld>
            <a:endParaRPr lang="en-IN"/>
          </a:p>
        </p:txBody>
      </p:sp>
      <p:sp>
        <p:nvSpPr>
          <p:cNvPr id="5" name="Footer Placeholder 4"/>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
        <p:nvSpPr>
          <p:cNvPr id="6" name="Slide Number Placeholder 5"/>
          <p:cNvSpPr>
            <a:spLocks noGrp="1"/>
          </p:cNvSpPr>
          <p:nvPr>
            <p:ph type="sldNum" sz="quarter" idx="12"/>
          </p:nvPr>
        </p:nvSpPr>
        <p:spPr/>
        <p:txBody>
          <a:bodyPr/>
          <a:lstStyle/>
          <a:p>
            <a:fld id="{FF27C89E-A8CF-4684-BCA6-7D450342226D}" type="slidenum">
              <a:rPr lang="en-IN" smtClean="0"/>
              <a:t>‹#›</a:t>
            </a:fld>
            <a:endParaRPr lang="en-IN"/>
          </a:p>
        </p:txBody>
      </p:sp>
    </p:spTree>
    <p:extLst>
      <p:ext uri="{BB962C8B-B14F-4D97-AF65-F5344CB8AC3E}">
        <p14:creationId xmlns:p14="http://schemas.microsoft.com/office/powerpoint/2010/main" val="2401607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92815A0-DD1F-4C81-9083-724E8A480E18}" type="datetime1">
              <a:rPr lang="en-IN" smtClean="0"/>
              <a:t>15-09-2020</a:t>
            </a:fld>
            <a:endParaRPr lang="en-IN"/>
          </a:p>
        </p:txBody>
      </p:sp>
      <p:sp>
        <p:nvSpPr>
          <p:cNvPr id="5" name="Footer Placeholder 4"/>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
        <p:nvSpPr>
          <p:cNvPr id="6" name="Slide Number Placeholder 5"/>
          <p:cNvSpPr>
            <a:spLocks noGrp="1"/>
          </p:cNvSpPr>
          <p:nvPr>
            <p:ph type="sldNum" sz="quarter" idx="12"/>
          </p:nvPr>
        </p:nvSpPr>
        <p:spPr/>
        <p:txBody>
          <a:bodyPr/>
          <a:lstStyle/>
          <a:p>
            <a:fld id="{FF27C89E-A8CF-4684-BCA6-7D450342226D}"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584794393"/>
      </p:ext>
    </p:extLst>
  </p:cSld>
  <p:clrMapOvr>
    <a:masterClrMapping/>
  </p:clrMapOvr>
  <p:hf sldNum="0"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2815A0-DD1F-4C81-9083-724E8A480E18}" type="datetime1">
              <a:rPr lang="en-IN" smtClean="0"/>
              <a:t>15-09-2020</a:t>
            </a:fld>
            <a:endParaRPr lang="en-IN"/>
          </a:p>
        </p:txBody>
      </p:sp>
      <p:sp>
        <p:nvSpPr>
          <p:cNvPr id="5" name="Footer Placeholder 4"/>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
        <p:nvSpPr>
          <p:cNvPr id="6" name="Slide Number Placeholder 5"/>
          <p:cNvSpPr>
            <a:spLocks noGrp="1"/>
          </p:cNvSpPr>
          <p:nvPr>
            <p:ph type="sldNum" sz="quarter" idx="12"/>
          </p:nvPr>
        </p:nvSpPr>
        <p:spPr/>
        <p:txBody>
          <a:bodyPr/>
          <a:lstStyle/>
          <a:p>
            <a:fld id="{FF27C89E-A8CF-4684-BCA6-7D450342226D}" type="slidenum">
              <a:rPr lang="en-IN" smtClean="0"/>
              <a:t>‹#›</a:t>
            </a:fld>
            <a:endParaRPr lang="en-IN"/>
          </a:p>
        </p:txBody>
      </p:sp>
    </p:spTree>
    <p:extLst>
      <p:ext uri="{BB962C8B-B14F-4D97-AF65-F5344CB8AC3E}">
        <p14:creationId xmlns:p14="http://schemas.microsoft.com/office/powerpoint/2010/main" val="2037168515"/>
      </p:ext>
    </p:extLst>
  </p:cSld>
  <p:clrMapOvr>
    <a:masterClrMapping/>
  </p:clrMapOvr>
  <p:hf sldNum="0"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E08B594-785B-4A51-BC38-F02BB48F6C88}" type="datetime1">
              <a:rPr lang="en-IN" smtClean="0"/>
              <a:t>15-09-2020</a:t>
            </a:fld>
            <a:endParaRPr lang="en-IN"/>
          </a:p>
        </p:txBody>
      </p:sp>
      <p:sp>
        <p:nvSpPr>
          <p:cNvPr id="4" name="Footer Placeholder 4"/>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
        <p:nvSpPr>
          <p:cNvPr id="6" name="Slide Number Placeholder 5"/>
          <p:cNvSpPr>
            <a:spLocks noGrp="1"/>
          </p:cNvSpPr>
          <p:nvPr>
            <p:ph type="sldNum" sz="quarter" idx="12"/>
          </p:nvPr>
        </p:nvSpPr>
        <p:spPr/>
        <p:txBody>
          <a:bodyPr/>
          <a:lstStyle/>
          <a:p>
            <a:fld id="{FF27C89E-A8CF-4684-BCA6-7D450342226D}" type="slidenum">
              <a:rPr lang="en-IN" smtClean="0"/>
              <a:t>‹#›</a:t>
            </a:fld>
            <a:endParaRPr lang="en-IN"/>
          </a:p>
        </p:txBody>
      </p:sp>
    </p:spTree>
    <p:extLst>
      <p:ext uri="{BB962C8B-B14F-4D97-AF65-F5344CB8AC3E}">
        <p14:creationId xmlns:p14="http://schemas.microsoft.com/office/powerpoint/2010/main" val="12942851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F6488BE-FDCB-4F03-A240-D82A85522CFE}" type="datetime1">
              <a:rPr lang="en-IN" smtClean="0"/>
              <a:t>15-09-2020</a:t>
            </a:fld>
            <a:endParaRPr lang="en-IN"/>
          </a:p>
        </p:txBody>
      </p:sp>
      <p:sp>
        <p:nvSpPr>
          <p:cNvPr id="4" name="Footer Placeholder 4"/>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
        <p:nvSpPr>
          <p:cNvPr id="6" name="Slide Number Placeholder 5"/>
          <p:cNvSpPr>
            <a:spLocks noGrp="1"/>
          </p:cNvSpPr>
          <p:nvPr>
            <p:ph type="sldNum" sz="quarter" idx="12"/>
          </p:nvPr>
        </p:nvSpPr>
        <p:spPr/>
        <p:txBody>
          <a:bodyPr/>
          <a:lstStyle/>
          <a:p>
            <a:fld id="{FF27C89E-A8CF-4684-BCA6-7D450342226D}" type="slidenum">
              <a:rPr lang="en-IN" smtClean="0"/>
              <a:t>‹#›</a:t>
            </a:fld>
            <a:endParaRPr lang="en-IN"/>
          </a:p>
        </p:txBody>
      </p:sp>
    </p:spTree>
    <p:extLst>
      <p:ext uri="{BB962C8B-B14F-4D97-AF65-F5344CB8AC3E}">
        <p14:creationId xmlns:p14="http://schemas.microsoft.com/office/powerpoint/2010/main" val="5808370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CA9F615-636F-4806-97C3-7EDF8A00C9D1}" type="datetime1">
              <a:rPr lang="en-IN" smtClean="0"/>
              <a:t>15-09-2020</a:t>
            </a:fld>
            <a:endParaRPr lang="en-IN"/>
          </a:p>
        </p:txBody>
      </p:sp>
      <p:sp>
        <p:nvSpPr>
          <p:cNvPr id="5" name="Footer Placeholder 4"/>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
        <p:nvSpPr>
          <p:cNvPr id="6" name="Slide Number Placeholder 5"/>
          <p:cNvSpPr>
            <a:spLocks noGrp="1"/>
          </p:cNvSpPr>
          <p:nvPr>
            <p:ph type="sldNum" sz="quarter" idx="12"/>
          </p:nvPr>
        </p:nvSpPr>
        <p:spPr/>
        <p:txBody>
          <a:bodyPr/>
          <a:lstStyle/>
          <a:p>
            <a:fld id="{FF27C89E-A8CF-4684-BCA6-7D450342226D}" type="slidenum">
              <a:rPr lang="en-IN" smtClean="0"/>
              <a:t>‹#›</a:t>
            </a:fld>
            <a:endParaRPr lang="en-IN"/>
          </a:p>
        </p:txBody>
      </p:sp>
    </p:spTree>
    <p:extLst>
      <p:ext uri="{BB962C8B-B14F-4D97-AF65-F5344CB8AC3E}">
        <p14:creationId xmlns:p14="http://schemas.microsoft.com/office/powerpoint/2010/main" val="639133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FEF6F55-3C16-4E10-8ED7-35CCC4DADE55}" type="datetime1">
              <a:rPr lang="en-IN" smtClean="0"/>
              <a:t>15-09-2020</a:t>
            </a:fld>
            <a:endParaRPr lang="en-IN"/>
          </a:p>
        </p:txBody>
      </p:sp>
      <p:sp>
        <p:nvSpPr>
          <p:cNvPr id="5" name="Footer Placeholder 4"/>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
        <p:nvSpPr>
          <p:cNvPr id="6" name="Slide Number Placeholder 5"/>
          <p:cNvSpPr>
            <a:spLocks noGrp="1"/>
          </p:cNvSpPr>
          <p:nvPr>
            <p:ph type="sldNum" sz="quarter" idx="12"/>
          </p:nvPr>
        </p:nvSpPr>
        <p:spPr/>
        <p:txBody>
          <a:bodyPr/>
          <a:lstStyle/>
          <a:p>
            <a:fld id="{FF27C89E-A8CF-4684-BCA6-7D450342226D}" type="slidenum">
              <a:rPr lang="en-IN" smtClean="0"/>
              <a:t>‹#›</a:t>
            </a:fld>
            <a:endParaRPr lang="en-IN"/>
          </a:p>
        </p:txBody>
      </p:sp>
    </p:spTree>
    <p:extLst>
      <p:ext uri="{BB962C8B-B14F-4D97-AF65-F5344CB8AC3E}">
        <p14:creationId xmlns:p14="http://schemas.microsoft.com/office/powerpoint/2010/main" val="41464808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92472834-53CB-422F-B084-749C0F9DF538}" type="datetime1">
              <a:rPr lang="en-IN" smtClean="0"/>
              <a:t>15-09-2020</a:t>
            </a:fld>
            <a:endParaRPr lang="en-IN"/>
          </a:p>
        </p:txBody>
      </p:sp>
      <p:sp>
        <p:nvSpPr>
          <p:cNvPr id="5" name="Footer Placeholder 4"/>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
        <p:nvSpPr>
          <p:cNvPr id="6" name="Slide Number Placeholder 5"/>
          <p:cNvSpPr>
            <a:spLocks noGrp="1"/>
          </p:cNvSpPr>
          <p:nvPr>
            <p:ph type="sldNum" sz="quarter" idx="12"/>
          </p:nvPr>
        </p:nvSpPr>
        <p:spPr/>
        <p:txBody>
          <a:bodyPr/>
          <a:lstStyle/>
          <a:p>
            <a:fld id="{FF27C89E-A8CF-4684-BCA6-7D450342226D}" type="slidenum">
              <a:rPr lang="en-IN" smtClean="0"/>
              <a:t>‹#›</a:t>
            </a:fld>
            <a:endParaRPr lang="en-IN"/>
          </a:p>
        </p:txBody>
      </p:sp>
    </p:spTree>
    <p:extLst>
      <p:ext uri="{BB962C8B-B14F-4D97-AF65-F5344CB8AC3E}">
        <p14:creationId xmlns:p14="http://schemas.microsoft.com/office/powerpoint/2010/main" val="14419708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077C6A-4990-4038-A2AA-5F086C7B6060}" type="datetime1">
              <a:rPr lang="en-IN" smtClean="0"/>
              <a:t>15-09-2020</a:t>
            </a:fld>
            <a:endParaRPr lang="en-IN"/>
          </a:p>
        </p:txBody>
      </p:sp>
      <p:sp>
        <p:nvSpPr>
          <p:cNvPr id="5" name="Footer Placeholder 4"/>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
        <p:nvSpPr>
          <p:cNvPr id="6" name="Slide Number Placeholder 5"/>
          <p:cNvSpPr>
            <a:spLocks noGrp="1"/>
          </p:cNvSpPr>
          <p:nvPr>
            <p:ph type="sldNum" sz="quarter" idx="12"/>
          </p:nvPr>
        </p:nvSpPr>
        <p:spPr/>
        <p:txBody>
          <a:bodyPr/>
          <a:lstStyle/>
          <a:p>
            <a:fld id="{FF27C89E-A8CF-4684-BCA6-7D450342226D}" type="slidenum">
              <a:rPr lang="en-IN" smtClean="0"/>
              <a:t>‹#›</a:t>
            </a:fld>
            <a:endParaRPr lang="en-IN"/>
          </a:p>
        </p:txBody>
      </p:sp>
    </p:spTree>
    <p:extLst>
      <p:ext uri="{BB962C8B-B14F-4D97-AF65-F5344CB8AC3E}">
        <p14:creationId xmlns:p14="http://schemas.microsoft.com/office/powerpoint/2010/main" val="42771518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44956B-2C05-4D51-971D-C1794BF7E298}" type="datetime1">
              <a:rPr lang="en-IN" smtClean="0"/>
              <a:t>15-09-2020</a:t>
            </a:fld>
            <a:endParaRPr lang="en-IN"/>
          </a:p>
        </p:txBody>
      </p:sp>
      <p:sp>
        <p:nvSpPr>
          <p:cNvPr id="6" name="Footer Placeholder 5"/>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
        <p:nvSpPr>
          <p:cNvPr id="7" name="Slide Number Placeholder 6"/>
          <p:cNvSpPr>
            <a:spLocks noGrp="1"/>
          </p:cNvSpPr>
          <p:nvPr>
            <p:ph type="sldNum" sz="quarter" idx="12"/>
          </p:nvPr>
        </p:nvSpPr>
        <p:spPr/>
        <p:txBody>
          <a:bodyPr/>
          <a:lstStyle/>
          <a:p>
            <a:fld id="{FF27C89E-A8CF-4684-BCA6-7D450342226D}" type="slidenum">
              <a:rPr lang="en-IN" smtClean="0"/>
              <a:t>‹#›</a:t>
            </a:fld>
            <a:endParaRPr lang="en-IN"/>
          </a:p>
        </p:txBody>
      </p:sp>
    </p:spTree>
    <p:extLst>
      <p:ext uri="{BB962C8B-B14F-4D97-AF65-F5344CB8AC3E}">
        <p14:creationId xmlns:p14="http://schemas.microsoft.com/office/powerpoint/2010/main" val="2138881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3A6B8E8-D7E3-4FCF-9291-4055CAB57488}" type="datetime1">
              <a:rPr lang="en-IN" smtClean="0"/>
              <a:t>15-09-2020</a:t>
            </a:fld>
            <a:endParaRPr lang="en-IN"/>
          </a:p>
        </p:txBody>
      </p:sp>
      <p:sp>
        <p:nvSpPr>
          <p:cNvPr id="8" name="Footer Placeholder 7"/>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
        <p:nvSpPr>
          <p:cNvPr id="9" name="Slide Number Placeholder 8"/>
          <p:cNvSpPr>
            <a:spLocks noGrp="1"/>
          </p:cNvSpPr>
          <p:nvPr>
            <p:ph type="sldNum" sz="quarter" idx="12"/>
          </p:nvPr>
        </p:nvSpPr>
        <p:spPr/>
        <p:txBody>
          <a:bodyPr/>
          <a:lstStyle/>
          <a:p>
            <a:fld id="{FF27C89E-A8CF-4684-BCA6-7D450342226D}" type="slidenum">
              <a:rPr lang="en-IN" smtClean="0"/>
              <a:t>‹#›</a:t>
            </a:fld>
            <a:endParaRPr lang="en-IN"/>
          </a:p>
        </p:txBody>
      </p:sp>
    </p:spTree>
    <p:extLst>
      <p:ext uri="{BB962C8B-B14F-4D97-AF65-F5344CB8AC3E}">
        <p14:creationId xmlns:p14="http://schemas.microsoft.com/office/powerpoint/2010/main" val="31172677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9EE8A639-7BFD-4918-BF7B-8DDD7D10E06D}" type="datetime1">
              <a:rPr lang="en-IN" smtClean="0"/>
              <a:t>15-09-2020</a:t>
            </a:fld>
            <a:endParaRPr lang="en-IN"/>
          </a:p>
        </p:txBody>
      </p:sp>
      <p:sp>
        <p:nvSpPr>
          <p:cNvPr id="5" name="Footer Placeholder 3"/>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
        <p:nvSpPr>
          <p:cNvPr id="6" name="Slide Number Placeholder 4"/>
          <p:cNvSpPr>
            <a:spLocks noGrp="1"/>
          </p:cNvSpPr>
          <p:nvPr>
            <p:ph type="sldNum" sz="quarter" idx="12"/>
          </p:nvPr>
        </p:nvSpPr>
        <p:spPr/>
        <p:txBody>
          <a:bodyPr/>
          <a:lstStyle/>
          <a:p>
            <a:fld id="{FF27C89E-A8CF-4684-BCA6-7D450342226D}" type="slidenum">
              <a:rPr lang="en-IN" smtClean="0"/>
              <a:t>‹#›</a:t>
            </a:fld>
            <a:endParaRPr lang="en-IN"/>
          </a:p>
        </p:txBody>
      </p:sp>
    </p:spTree>
    <p:extLst>
      <p:ext uri="{BB962C8B-B14F-4D97-AF65-F5344CB8AC3E}">
        <p14:creationId xmlns:p14="http://schemas.microsoft.com/office/powerpoint/2010/main" val="2581682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D7E9359F-7E1B-4079-8444-364ECCD54C46}" type="datetime1">
              <a:rPr lang="en-IN" smtClean="0"/>
              <a:t>15-09-2020</a:t>
            </a:fld>
            <a:endParaRPr lang="en-IN"/>
          </a:p>
        </p:txBody>
      </p:sp>
      <p:sp>
        <p:nvSpPr>
          <p:cNvPr id="5" name="Footer Placeholder 2"/>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
        <p:nvSpPr>
          <p:cNvPr id="6" name="Slide Number Placeholder 3"/>
          <p:cNvSpPr>
            <a:spLocks noGrp="1"/>
          </p:cNvSpPr>
          <p:nvPr>
            <p:ph type="sldNum" sz="quarter" idx="12"/>
          </p:nvPr>
        </p:nvSpPr>
        <p:spPr/>
        <p:txBody>
          <a:bodyPr/>
          <a:lstStyle/>
          <a:p>
            <a:fld id="{FF27C89E-A8CF-4684-BCA6-7D450342226D}" type="slidenum">
              <a:rPr lang="en-IN" smtClean="0"/>
              <a:t>‹#›</a:t>
            </a:fld>
            <a:endParaRPr lang="en-IN"/>
          </a:p>
        </p:txBody>
      </p:sp>
    </p:spTree>
    <p:extLst>
      <p:ext uri="{BB962C8B-B14F-4D97-AF65-F5344CB8AC3E}">
        <p14:creationId xmlns:p14="http://schemas.microsoft.com/office/powerpoint/2010/main" val="17743072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5CBE1C2F-8A17-42FD-8F4D-C900A7080664}" type="datetime1">
              <a:rPr lang="en-IN" smtClean="0"/>
              <a:t>15-09-2020</a:t>
            </a:fld>
            <a:endParaRPr lang="en-IN"/>
          </a:p>
        </p:txBody>
      </p:sp>
      <p:sp>
        <p:nvSpPr>
          <p:cNvPr id="5" name="Footer Placeholder 5"/>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
        <p:nvSpPr>
          <p:cNvPr id="6" name="Slide Number Placeholder 6"/>
          <p:cNvSpPr>
            <a:spLocks noGrp="1"/>
          </p:cNvSpPr>
          <p:nvPr>
            <p:ph type="sldNum" sz="quarter" idx="12"/>
          </p:nvPr>
        </p:nvSpPr>
        <p:spPr/>
        <p:txBody>
          <a:bodyPr/>
          <a:lstStyle/>
          <a:p>
            <a:fld id="{FF27C89E-A8CF-4684-BCA6-7D450342226D}" type="slidenum">
              <a:rPr lang="en-IN" smtClean="0"/>
              <a:t>‹#›</a:t>
            </a:fld>
            <a:endParaRPr lang="en-IN"/>
          </a:p>
        </p:txBody>
      </p:sp>
    </p:spTree>
    <p:extLst>
      <p:ext uri="{BB962C8B-B14F-4D97-AF65-F5344CB8AC3E}">
        <p14:creationId xmlns:p14="http://schemas.microsoft.com/office/powerpoint/2010/main" val="40045811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A651F79-D4EA-4084-BE69-9E5230D67852}" type="datetime1">
              <a:rPr lang="en-IN" smtClean="0"/>
              <a:t>15-09-2020</a:t>
            </a:fld>
            <a:endParaRPr lang="en-IN"/>
          </a:p>
        </p:txBody>
      </p:sp>
      <p:sp>
        <p:nvSpPr>
          <p:cNvPr id="6" name="Footer Placeholder 5"/>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
        <p:nvSpPr>
          <p:cNvPr id="7" name="Slide Number Placeholder 6"/>
          <p:cNvSpPr>
            <a:spLocks noGrp="1"/>
          </p:cNvSpPr>
          <p:nvPr>
            <p:ph type="sldNum" sz="quarter" idx="12"/>
          </p:nvPr>
        </p:nvSpPr>
        <p:spPr/>
        <p:txBody>
          <a:bodyPr/>
          <a:lstStyle/>
          <a:p>
            <a:fld id="{FF27C89E-A8CF-4684-BCA6-7D450342226D}" type="slidenum">
              <a:rPr lang="en-IN" smtClean="0"/>
              <a:t>‹#›</a:t>
            </a:fld>
            <a:endParaRPr lang="en-IN"/>
          </a:p>
        </p:txBody>
      </p:sp>
    </p:spTree>
    <p:extLst>
      <p:ext uri="{BB962C8B-B14F-4D97-AF65-F5344CB8AC3E}">
        <p14:creationId xmlns:p14="http://schemas.microsoft.com/office/powerpoint/2010/main" val="41454268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092815A0-DD1F-4C81-9083-724E8A480E18}" type="datetime1">
              <a:rPr lang="en-IN" smtClean="0"/>
              <a:t>15-09-2020</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r>
              <a:rPr lang="en-IN"/>
              <a:t>https://www.analyticsvidhya.com/blog/2020/02/underfitting-overfitting-best-fitting-machine-learning/https://machinelearningmastery.com/overfitting-and-underfitting-with-machine-learning-algorithms/</a:t>
            </a:r>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FF27C89E-A8CF-4684-BCA6-7D450342226D}" type="slidenum">
              <a:rPr lang="en-IN" smtClean="0"/>
              <a:t>‹#›</a:t>
            </a:fld>
            <a:endParaRPr lang="en-IN"/>
          </a:p>
        </p:txBody>
      </p:sp>
    </p:spTree>
    <p:extLst>
      <p:ext uri="{BB962C8B-B14F-4D97-AF65-F5344CB8AC3E}">
        <p14:creationId xmlns:p14="http://schemas.microsoft.com/office/powerpoint/2010/main" val="2714194622"/>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hf sldNum="0" hd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www.analyticsvidhya.com/blog/2016/04/complete-tutorial-tree-based-modeling-scratch-in-python/?utm_source=blog&amp;utm_medium=underfitting-overfitting-best-fitting-machine-learning"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cdn.analyticsvidhya.com/wp-content/uploads/2020/02/Screenshot-2020-02-06-at-11.06.42.png" TargetMode="External"/><Relationship Id="rId2" Type="http://schemas.openxmlformats.org/officeDocument/2006/relationships/hyperlink" Target="https://courses.analyticsvidhya.com/courses/applied-machine-learning-beginner-to-professional?utm_source=blog&amp;utm_medium=underfitting-overfitting-best-fitting-machine-learning"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www.analyticsvidhya.com/blog/2018/03/introduction-k-neighbours-algorithm-clustering/?utm_source=blog&amp;utm_medium=underfitting-overfitting-best-fitting-machine-learning" TargetMode="External"/><Relationship Id="rId2" Type="http://schemas.openxmlformats.org/officeDocument/2006/relationships/hyperlink" Target="https://courses.analyticsvidhya.com/courses/getting-started-with-decision-trees?utm_source=blog&amp;utm_medium=underfitting-overfitting-best-fitting-machine-learning" TargetMode="External"/><Relationship Id="rId1" Type="http://schemas.openxmlformats.org/officeDocument/2006/relationships/slideLayout" Target="../slideLayouts/slideLayout2.xml"/><Relationship Id="rId5" Type="http://schemas.openxmlformats.org/officeDocument/2006/relationships/hyperlink" Target="https://cdn.analyticsvidhya.com/wp-content/uploads/2020/02/Screenshot-2020-02-06-at-11.09.13.png" TargetMode="External"/><Relationship Id="rId4" Type="http://schemas.openxmlformats.org/officeDocument/2006/relationships/hyperlink" Target="https://www.analyticsvidhya.com/blog/2016/04/complete-tutorial-tree-based-modeling-scratch-in-python/?utm_source=blog&amp;utm_medium=underfitting-overfitting-best-fitting-machine-learning" TargetMode="Externa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cdn.analyticsvidhya.com/wp-content/uploads/2020/02/Screenshot-2020-02-06-at-11.09.21.png"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machinelearningmastery.com/introduction-to-regularization-to-reduce-overfitting-and-improve-generalization-error/"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2B279-EECC-43B0-987C-0841CCB79773}"/>
              </a:ext>
            </a:extLst>
          </p:cNvPr>
          <p:cNvSpPr>
            <a:spLocks noGrp="1"/>
          </p:cNvSpPr>
          <p:nvPr>
            <p:ph type="ctrTitle"/>
          </p:nvPr>
        </p:nvSpPr>
        <p:spPr/>
        <p:txBody>
          <a:bodyPr>
            <a:normAutofit fontScale="90000"/>
          </a:bodyPr>
          <a:lstStyle/>
          <a:p>
            <a:r>
              <a:rPr lang="en-US" b="1" dirty="0"/>
              <a:t>Underfitting vs. </a:t>
            </a:r>
            <a:br>
              <a:rPr lang="en-US" b="1" dirty="0"/>
            </a:br>
            <a:br>
              <a:rPr lang="en-US" b="1" dirty="0"/>
            </a:br>
            <a:br>
              <a:rPr lang="en-US" b="1" dirty="0"/>
            </a:br>
            <a:br>
              <a:rPr lang="en-US" b="1" dirty="0"/>
            </a:br>
            <a:br>
              <a:rPr lang="en-US" b="1" dirty="0"/>
            </a:br>
            <a:r>
              <a:rPr lang="en-US" b="1" dirty="0"/>
              <a:t>Overfitting and Underfitting in ML</a:t>
            </a:r>
            <a:endParaRPr lang="en-IN" dirty="0"/>
          </a:p>
        </p:txBody>
      </p:sp>
      <p:sp>
        <p:nvSpPr>
          <p:cNvPr id="3" name="Subtitle 2">
            <a:extLst>
              <a:ext uri="{FF2B5EF4-FFF2-40B4-BE49-F238E27FC236}">
                <a16:creationId xmlns:a16="http://schemas.microsoft.com/office/drawing/2014/main" id="{FA899392-34EC-4DBD-A1E6-5F3B2F373294}"/>
              </a:ext>
            </a:extLst>
          </p:cNvPr>
          <p:cNvSpPr>
            <a:spLocks noGrp="1"/>
          </p:cNvSpPr>
          <p:nvPr>
            <p:ph type="subTitle" idx="1"/>
          </p:nvPr>
        </p:nvSpPr>
        <p:spPr/>
        <p:txBody>
          <a:bodyPr/>
          <a:lstStyle/>
          <a:p>
            <a:endParaRPr lang="en-IN"/>
          </a:p>
        </p:txBody>
      </p:sp>
      <p:sp>
        <p:nvSpPr>
          <p:cNvPr id="4" name="Footer Placeholder 3">
            <a:extLst>
              <a:ext uri="{FF2B5EF4-FFF2-40B4-BE49-F238E27FC236}">
                <a16:creationId xmlns:a16="http://schemas.microsoft.com/office/drawing/2014/main" id="{19C3D8F5-DCD4-44ED-A60A-D8FB285D34F2}"/>
              </a:ext>
            </a:extLst>
          </p:cNvPr>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Tree>
    <p:extLst>
      <p:ext uri="{BB962C8B-B14F-4D97-AF65-F5344CB8AC3E}">
        <p14:creationId xmlns:p14="http://schemas.microsoft.com/office/powerpoint/2010/main" val="11846429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153C4-9C6F-4742-9158-B8B3F858406B}"/>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6CAFE68-49A0-4B1A-94F2-E4809CDF707C}"/>
              </a:ext>
            </a:extLst>
          </p:cNvPr>
          <p:cNvSpPr>
            <a:spLocks noGrp="1"/>
          </p:cNvSpPr>
          <p:nvPr>
            <p:ph idx="1"/>
          </p:nvPr>
        </p:nvSpPr>
        <p:spPr>
          <a:xfrm>
            <a:off x="875201" y="345416"/>
            <a:ext cx="8946541" cy="4195481"/>
          </a:xfrm>
        </p:spPr>
        <p:txBody>
          <a:bodyPr>
            <a:normAutofit/>
          </a:bodyPr>
          <a:lstStyle/>
          <a:p>
            <a:r>
              <a:rPr lang="en-US" b="1" dirty="0"/>
              <a:t>Precision</a:t>
            </a:r>
            <a:r>
              <a:rPr lang="en-US" dirty="0"/>
              <a:t> can be seen as a measure of quality, and</a:t>
            </a:r>
          </a:p>
          <a:p>
            <a:r>
              <a:rPr lang="en-US" dirty="0"/>
              <a:t> </a:t>
            </a:r>
            <a:r>
              <a:rPr lang="en-US" b="1" dirty="0"/>
              <a:t>recall</a:t>
            </a:r>
            <a:r>
              <a:rPr lang="en-US" dirty="0"/>
              <a:t> as a measure of quantity. Higher </a:t>
            </a:r>
            <a:r>
              <a:rPr lang="en-US" b="1" dirty="0"/>
              <a:t>precision means</a:t>
            </a:r>
            <a:r>
              <a:rPr lang="en-US" dirty="0"/>
              <a:t> that an algorithm returns more relevant results than irrelevant ones, and high </a:t>
            </a:r>
            <a:r>
              <a:rPr lang="en-US" b="1" dirty="0"/>
              <a:t>recall means</a:t>
            </a:r>
            <a:r>
              <a:rPr lang="en-US" dirty="0"/>
              <a:t> that an algorithm returns most of the relevant results (whether or not irrelevant ones are also returned).</a:t>
            </a:r>
          </a:p>
          <a:p>
            <a:r>
              <a:rPr lang="en-US" b="1" dirty="0"/>
              <a:t>Recall</a:t>
            </a:r>
            <a:r>
              <a:rPr lang="en-US" dirty="0"/>
              <a:t> (Sensitivity) - </a:t>
            </a:r>
            <a:r>
              <a:rPr lang="en-US" b="1" dirty="0"/>
              <a:t>Recall</a:t>
            </a:r>
            <a:r>
              <a:rPr lang="en-US" dirty="0"/>
              <a:t> is the ratio of correctly predicted positive observations to the all observations in actual class - yes. ... </a:t>
            </a:r>
          </a:p>
          <a:p>
            <a:r>
              <a:rPr lang="en-US" b="1" dirty="0"/>
              <a:t>F1 score</a:t>
            </a:r>
            <a:r>
              <a:rPr lang="en-US" dirty="0"/>
              <a:t> - </a:t>
            </a:r>
            <a:r>
              <a:rPr lang="en-US" b="1" dirty="0"/>
              <a:t>F1 Score</a:t>
            </a:r>
            <a:r>
              <a:rPr lang="en-US" dirty="0"/>
              <a:t> is the weighted average of </a:t>
            </a:r>
            <a:r>
              <a:rPr lang="en-US" b="1" dirty="0"/>
              <a:t>Precision</a:t>
            </a:r>
            <a:r>
              <a:rPr lang="en-US" dirty="0"/>
              <a:t> and </a:t>
            </a:r>
            <a:r>
              <a:rPr lang="en-US" b="1" dirty="0"/>
              <a:t>Recall</a:t>
            </a:r>
            <a:r>
              <a:rPr lang="en-US" dirty="0"/>
              <a:t>. Therefore, this </a:t>
            </a:r>
            <a:r>
              <a:rPr lang="en-US" b="1" dirty="0"/>
              <a:t>score</a:t>
            </a:r>
            <a:r>
              <a:rPr lang="en-US" dirty="0"/>
              <a:t> takes both false positives and false negatives into account.</a:t>
            </a:r>
            <a:endParaRPr lang="en-IN" dirty="0"/>
          </a:p>
        </p:txBody>
      </p:sp>
      <p:sp>
        <p:nvSpPr>
          <p:cNvPr id="4" name="Footer Placeholder 3">
            <a:extLst>
              <a:ext uri="{FF2B5EF4-FFF2-40B4-BE49-F238E27FC236}">
                <a16:creationId xmlns:a16="http://schemas.microsoft.com/office/drawing/2014/main" id="{9BB171C3-01DB-496E-A1D2-1A02AB1AB80E}"/>
              </a:ext>
            </a:extLst>
          </p:cNvPr>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Tree>
    <p:extLst>
      <p:ext uri="{BB962C8B-B14F-4D97-AF65-F5344CB8AC3E}">
        <p14:creationId xmlns:p14="http://schemas.microsoft.com/office/powerpoint/2010/main" val="31169651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79967-122E-4053-9699-2E0F0254AA7F}"/>
              </a:ext>
            </a:extLst>
          </p:cNvPr>
          <p:cNvSpPr>
            <a:spLocks noGrp="1"/>
          </p:cNvSpPr>
          <p:nvPr>
            <p:ph type="title"/>
          </p:nvPr>
        </p:nvSpPr>
        <p:spPr/>
        <p:txBody>
          <a:bodyPr/>
          <a:lstStyle/>
          <a:p>
            <a:endParaRPr lang="en-IN"/>
          </a:p>
        </p:txBody>
      </p:sp>
      <p:pic>
        <p:nvPicPr>
          <p:cNvPr id="1026" name="Picture 2" descr="underfitting overfitting">
            <a:extLst>
              <a:ext uri="{FF2B5EF4-FFF2-40B4-BE49-F238E27FC236}">
                <a16:creationId xmlns:a16="http://schemas.microsoft.com/office/drawing/2014/main" id="{FE93CEDA-44E3-41E1-9DBA-530242CE1ED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404899" y="365125"/>
            <a:ext cx="4902063" cy="4351338"/>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B1F61807-1E8C-406E-BD38-111EC1B7DFE9}"/>
              </a:ext>
            </a:extLst>
          </p:cNvPr>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Tree>
    <p:extLst>
      <p:ext uri="{BB962C8B-B14F-4D97-AF65-F5344CB8AC3E}">
        <p14:creationId xmlns:p14="http://schemas.microsoft.com/office/powerpoint/2010/main" val="4408291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99515-6318-4777-810B-615E5B9B5E1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7266D0B-F533-48F6-915B-8BBB900907C4}"/>
              </a:ext>
            </a:extLst>
          </p:cNvPr>
          <p:cNvSpPr>
            <a:spLocks noGrp="1"/>
          </p:cNvSpPr>
          <p:nvPr>
            <p:ph idx="1"/>
          </p:nvPr>
        </p:nvSpPr>
        <p:spPr>
          <a:xfrm>
            <a:off x="783166" y="351239"/>
            <a:ext cx="10353762" cy="3695136"/>
          </a:xfrm>
        </p:spPr>
        <p:txBody>
          <a:bodyPr>
            <a:normAutofit lnSpcReduction="10000"/>
          </a:bodyPr>
          <a:lstStyle/>
          <a:p>
            <a:r>
              <a:rPr lang="en-US" dirty="0"/>
              <a:t>This happens very frequently whenever I am working with </a:t>
            </a:r>
            <a:r>
              <a:rPr lang="en-US" u="sng" dirty="0">
                <a:hlinkClick r:id="rId2"/>
              </a:rPr>
              <a:t>tree-based predictive models</a:t>
            </a:r>
            <a:r>
              <a:rPr lang="en-US" dirty="0"/>
              <a:t>. Because of the way the algorithms work, you can imagine how tricky it is to avoid falling into the overfitting trap!</a:t>
            </a:r>
          </a:p>
          <a:p>
            <a:r>
              <a:rPr lang="en-US" dirty="0"/>
              <a:t>Moreover, it can be quite daunting when we are unable to find the underlying reason why our predictive model is exhibiting this anomalous behavior.</a:t>
            </a:r>
          </a:p>
          <a:p>
            <a:r>
              <a:rPr lang="en-US" dirty="0"/>
              <a:t>Here’s my personal experience – ask any seasoned data scientist about this, they typically start talking about some array of fancy terms like Overfitting, Underfitting, Bias, and Variance. But little does anyone talk about the intuition behind these machine learning concepts. Let’s rectify that, shall we?</a:t>
            </a:r>
          </a:p>
          <a:p>
            <a:pPr marL="0" indent="0">
              <a:buNone/>
            </a:pPr>
            <a:br>
              <a:rPr lang="en-US" dirty="0"/>
            </a:br>
            <a:endParaRPr lang="en-IN" dirty="0"/>
          </a:p>
        </p:txBody>
      </p:sp>
      <p:sp>
        <p:nvSpPr>
          <p:cNvPr id="4" name="Footer Placeholder 3">
            <a:extLst>
              <a:ext uri="{FF2B5EF4-FFF2-40B4-BE49-F238E27FC236}">
                <a16:creationId xmlns:a16="http://schemas.microsoft.com/office/drawing/2014/main" id="{6CC015FD-5740-49D9-BE16-4DE7889A6B4E}"/>
              </a:ext>
            </a:extLst>
          </p:cNvPr>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Tree>
    <p:extLst>
      <p:ext uri="{BB962C8B-B14F-4D97-AF65-F5344CB8AC3E}">
        <p14:creationId xmlns:p14="http://schemas.microsoft.com/office/powerpoint/2010/main" val="35433566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67BD6-746A-427F-AFCC-8DCC7EC5A78B}"/>
              </a:ext>
            </a:extLst>
          </p:cNvPr>
          <p:cNvSpPr>
            <a:spLocks noGrp="1"/>
          </p:cNvSpPr>
          <p:nvPr>
            <p:ph type="title"/>
          </p:nvPr>
        </p:nvSpPr>
        <p:spPr>
          <a:xfrm>
            <a:off x="6094105" y="802955"/>
            <a:ext cx="4977976" cy="1454051"/>
          </a:xfrm>
        </p:spPr>
        <p:txBody>
          <a:bodyPr>
            <a:normAutofit/>
          </a:bodyPr>
          <a:lstStyle/>
          <a:p>
            <a:endParaRPr lang="en-IN" dirty="0">
              <a:solidFill>
                <a:srgbClr val="000000"/>
              </a:solidFill>
            </a:endParaRPr>
          </a:p>
        </p:txBody>
      </p:sp>
      <p:sp>
        <p:nvSpPr>
          <p:cNvPr id="3" name="Content Placeholder 2">
            <a:extLst>
              <a:ext uri="{FF2B5EF4-FFF2-40B4-BE49-F238E27FC236}">
                <a16:creationId xmlns:a16="http://schemas.microsoft.com/office/drawing/2014/main" id="{9E4058A5-CDA6-420C-B732-78F68642FCC2}"/>
              </a:ext>
            </a:extLst>
          </p:cNvPr>
          <p:cNvSpPr>
            <a:spLocks noGrp="1"/>
          </p:cNvSpPr>
          <p:nvPr>
            <p:ph idx="1"/>
          </p:nvPr>
        </p:nvSpPr>
        <p:spPr>
          <a:xfrm>
            <a:off x="6291874" y="469840"/>
            <a:ext cx="4977578" cy="4999873"/>
          </a:xfrm>
        </p:spPr>
        <p:txBody>
          <a:bodyPr anchor="ctr">
            <a:normAutofit/>
          </a:bodyPr>
          <a:lstStyle/>
          <a:p>
            <a:r>
              <a:rPr lang="en-US" sz="2000" b="1" dirty="0">
                <a:solidFill>
                  <a:srgbClr val="000000"/>
                </a:solidFill>
              </a:rPr>
              <a:t>Let’s Take an Example to Understand Underfitting vs. Overfitting</a:t>
            </a:r>
          </a:p>
          <a:p>
            <a:r>
              <a:rPr lang="en-US" sz="2000" dirty="0">
                <a:solidFill>
                  <a:srgbClr val="000000"/>
                </a:solidFill>
              </a:rPr>
              <a:t>I want to explain these concepts using a real-world example. A lot of folks talk about the theoretical angle but I feel that’s not enough – we need to visualize how underfitting and overfitting actually work.</a:t>
            </a:r>
          </a:p>
          <a:p>
            <a:pPr marL="0" indent="0">
              <a:buNone/>
            </a:pPr>
            <a:endParaRPr lang="en-US" sz="2000" dirty="0">
              <a:solidFill>
                <a:srgbClr val="000000"/>
              </a:solidFill>
            </a:endParaRPr>
          </a:p>
          <a:p>
            <a:pPr marL="0" indent="0">
              <a:buNone/>
            </a:pPr>
            <a:br>
              <a:rPr lang="en-US" sz="2000" dirty="0">
                <a:solidFill>
                  <a:srgbClr val="000000"/>
                </a:solidFill>
              </a:rPr>
            </a:br>
            <a:endParaRPr lang="en-IN" sz="2000" dirty="0">
              <a:solidFill>
                <a:srgbClr val="000000"/>
              </a:solidFill>
            </a:endParaRPr>
          </a:p>
        </p:txBody>
      </p:sp>
      <p:sp>
        <p:nvSpPr>
          <p:cNvPr id="4" name="Footer Placeholder 3">
            <a:extLst>
              <a:ext uri="{FF2B5EF4-FFF2-40B4-BE49-F238E27FC236}">
                <a16:creationId xmlns:a16="http://schemas.microsoft.com/office/drawing/2014/main" id="{D0AC9D7C-EE93-451F-B232-3E1107F13FF9}"/>
              </a:ext>
            </a:extLst>
          </p:cNvPr>
          <p:cNvSpPr>
            <a:spLocks noGrp="1"/>
          </p:cNvSpPr>
          <p:nvPr>
            <p:ph type="ftr" sz="quarter" idx="11"/>
          </p:nvPr>
        </p:nvSpPr>
        <p:spPr>
          <a:xfrm>
            <a:off x="5536367" y="6223702"/>
            <a:ext cx="5289562" cy="314067"/>
          </a:xfrm>
        </p:spPr>
        <p:txBody>
          <a:bodyPr>
            <a:normAutofit fontScale="77500" lnSpcReduction="20000"/>
          </a:bodyPr>
          <a:lstStyle/>
          <a:p>
            <a:pPr algn="r">
              <a:lnSpc>
                <a:spcPct val="90000"/>
              </a:lnSpc>
              <a:spcAft>
                <a:spcPts val="600"/>
              </a:spcAft>
            </a:pPr>
            <a:r>
              <a:rPr lang="en-IN" sz="900">
                <a:solidFill>
                  <a:srgbClr val="898989"/>
                </a:solidFill>
              </a:rPr>
              <a:t>https://www.analyticsvidhya.com/blog/2020/02/underfitting-overfitting-best-fitting-machine-learning/https://machinelearningmastery.com/overfitting-and-underfitting-with-machine-learning-algorithms/</a:t>
            </a:r>
          </a:p>
        </p:txBody>
      </p:sp>
      <p:pic>
        <p:nvPicPr>
          <p:cNvPr id="2050" name="Picture 2" descr="underfitting overfitting">
            <a:extLst>
              <a:ext uri="{FF2B5EF4-FFF2-40B4-BE49-F238E27FC236}">
                <a16:creationId xmlns:a16="http://schemas.microsoft.com/office/drawing/2014/main" id="{FD97054D-3289-42BF-866E-5589DFFECE3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994915" y="719109"/>
            <a:ext cx="5289562" cy="3075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05413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2C06E-5D1B-4BAF-8DE9-884AD597A044}"/>
              </a:ext>
            </a:extLst>
          </p:cNvPr>
          <p:cNvSpPr>
            <a:spLocks noGrp="1"/>
          </p:cNvSpPr>
          <p:nvPr>
            <p:ph type="title"/>
          </p:nvPr>
        </p:nvSpPr>
        <p:spPr>
          <a:xfrm>
            <a:off x="648929" y="629266"/>
            <a:ext cx="3505495" cy="1622321"/>
          </a:xfrm>
        </p:spPr>
        <p:txBody>
          <a:bodyPr>
            <a:normAutofit/>
          </a:bodyPr>
          <a:lstStyle/>
          <a:p>
            <a:endParaRPr lang="en-IN"/>
          </a:p>
        </p:txBody>
      </p:sp>
      <p:sp>
        <p:nvSpPr>
          <p:cNvPr id="3" name="Content Placeholder 2">
            <a:extLst>
              <a:ext uri="{FF2B5EF4-FFF2-40B4-BE49-F238E27FC236}">
                <a16:creationId xmlns:a16="http://schemas.microsoft.com/office/drawing/2014/main" id="{6D9AC377-302D-4434-8558-4867CC40E436}"/>
              </a:ext>
            </a:extLst>
          </p:cNvPr>
          <p:cNvSpPr>
            <a:spLocks noGrp="1"/>
          </p:cNvSpPr>
          <p:nvPr>
            <p:ph idx="1"/>
          </p:nvPr>
        </p:nvSpPr>
        <p:spPr>
          <a:xfrm>
            <a:off x="484214" y="2066891"/>
            <a:ext cx="3505494" cy="3785419"/>
          </a:xfrm>
        </p:spPr>
        <p:txBody>
          <a:bodyPr>
            <a:normAutofit/>
          </a:bodyPr>
          <a:lstStyle/>
          <a:p>
            <a:r>
              <a:rPr lang="en-US" sz="2000" dirty="0"/>
              <a:t>Consider a math class consisting of 3 students and a professor.</a:t>
            </a:r>
          </a:p>
          <a:p>
            <a:r>
              <a:rPr lang="en-US" sz="2000" dirty="0"/>
              <a:t>Now, in any classroom, we can broadly divide the students into 3 categories. We’ll talk about them one-by-one.</a:t>
            </a:r>
          </a:p>
          <a:p>
            <a:pPr marL="0" indent="0">
              <a:buNone/>
            </a:pPr>
            <a:endParaRPr lang="en-IN" sz="2000" dirty="0"/>
          </a:p>
        </p:txBody>
      </p:sp>
      <p:sp>
        <p:nvSpPr>
          <p:cNvPr id="4" name="Footer Placeholder 3">
            <a:extLst>
              <a:ext uri="{FF2B5EF4-FFF2-40B4-BE49-F238E27FC236}">
                <a16:creationId xmlns:a16="http://schemas.microsoft.com/office/drawing/2014/main" id="{2550AA1B-EA1B-407A-883F-2CD14DF839D2}"/>
              </a:ext>
            </a:extLst>
          </p:cNvPr>
          <p:cNvSpPr>
            <a:spLocks noGrp="1"/>
          </p:cNvSpPr>
          <p:nvPr>
            <p:ph type="ftr" sz="quarter" idx="11"/>
          </p:nvPr>
        </p:nvSpPr>
        <p:spPr>
          <a:xfrm>
            <a:off x="5123688" y="6356350"/>
            <a:ext cx="4114800" cy="365125"/>
          </a:xfrm>
        </p:spPr>
        <p:txBody>
          <a:bodyPr>
            <a:normAutofit fontScale="92500" lnSpcReduction="20000"/>
          </a:bodyPr>
          <a:lstStyle/>
          <a:p>
            <a:pPr algn="l">
              <a:lnSpc>
                <a:spcPct val="90000"/>
              </a:lnSpc>
              <a:spcAft>
                <a:spcPts val="600"/>
              </a:spcAft>
            </a:pPr>
            <a:r>
              <a:rPr lang="en-IN" sz="900">
                <a:solidFill>
                  <a:srgbClr val="303030"/>
                </a:solidFill>
              </a:rPr>
              <a:t>https://www.analyticsvidhya.com/blog/2020/02/underfitting-overfitting-best-fitting-machine-learning/https://machinelearningmastery.com/overfitting-and-underfitting-with-machine-learning-algorithms/</a:t>
            </a:r>
          </a:p>
        </p:txBody>
      </p:sp>
      <p:pic>
        <p:nvPicPr>
          <p:cNvPr id="3076" name="Picture 4">
            <a:extLst>
              <a:ext uri="{FF2B5EF4-FFF2-40B4-BE49-F238E27FC236}">
                <a16:creationId xmlns:a16="http://schemas.microsoft.com/office/drawing/2014/main" id="{F20392AE-A58C-432B-A045-C6E056101DD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192628" y="452725"/>
            <a:ext cx="6019331" cy="2798988"/>
          </a:xfrm>
          <a:prstGeom prst="rect">
            <a:avLst/>
          </a:prstGeom>
          <a:noFill/>
          <a:effectLst/>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6B3B7CC0-90B7-4ADD-9451-A365DD633E0E}"/>
              </a:ext>
            </a:extLst>
          </p:cNvPr>
          <p:cNvSpPr/>
          <p:nvPr/>
        </p:nvSpPr>
        <p:spPr>
          <a:xfrm>
            <a:off x="5386189" y="3606288"/>
            <a:ext cx="6096000" cy="1754326"/>
          </a:xfrm>
          <a:prstGeom prst="rect">
            <a:avLst/>
          </a:prstGeom>
        </p:spPr>
        <p:txBody>
          <a:bodyPr>
            <a:spAutoFit/>
          </a:bodyPr>
          <a:lstStyle/>
          <a:p>
            <a:r>
              <a:rPr lang="en-US" b="0" i="0" dirty="0">
                <a:effectLst/>
                <a:latin typeface="roboto"/>
              </a:rPr>
              <a:t>Let’s say that student A resembles a student who does not like math. She is not interested in what is being taught in the class and therefore does not pay much attention to the professor and the content he is teaching.</a:t>
            </a:r>
          </a:p>
          <a:p>
            <a:br>
              <a:rPr lang="en-US" dirty="0"/>
            </a:br>
            <a:endParaRPr lang="en-IN" dirty="0"/>
          </a:p>
        </p:txBody>
      </p:sp>
    </p:spTree>
    <p:extLst>
      <p:ext uri="{BB962C8B-B14F-4D97-AF65-F5344CB8AC3E}">
        <p14:creationId xmlns:p14="http://schemas.microsoft.com/office/powerpoint/2010/main" val="18995579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105FC-E651-4480-ABBD-0AFE0384B62C}"/>
              </a:ext>
            </a:extLst>
          </p:cNvPr>
          <p:cNvSpPr>
            <a:spLocks noGrp="1"/>
          </p:cNvSpPr>
          <p:nvPr>
            <p:ph type="title"/>
          </p:nvPr>
        </p:nvSpPr>
        <p:spPr/>
        <p:txBody>
          <a:bodyPr/>
          <a:lstStyle/>
          <a:p>
            <a:endParaRPr lang="en-IN"/>
          </a:p>
        </p:txBody>
      </p:sp>
      <p:pic>
        <p:nvPicPr>
          <p:cNvPr id="4098" name="Picture 2" descr="underfitting overfitting">
            <a:extLst>
              <a:ext uri="{FF2B5EF4-FFF2-40B4-BE49-F238E27FC236}">
                <a16:creationId xmlns:a16="http://schemas.microsoft.com/office/drawing/2014/main" id="{44F606DC-5D68-43B8-9766-3B2ABCC14C3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75286" y="280565"/>
            <a:ext cx="9347318" cy="4351338"/>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DC036192-F880-40D0-AE77-FB82CFFEB928}"/>
              </a:ext>
            </a:extLst>
          </p:cNvPr>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
        <p:nvSpPr>
          <p:cNvPr id="5" name="Rectangle 4">
            <a:extLst>
              <a:ext uri="{FF2B5EF4-FFF2-40B4-BE49-F238E27FC236}">
                <a16:creationId xmlns:a16="http://schemas.microsoft.com/office/drawing/2014/main" id="{F0B1E421-6F23-4375-A9C6-BBF6ACE3EA86}"/>
              </a:ext>
            </a:extLst>
          </p:cNvPr>
          <p:cNvSpPr/>
          <p:nvPr/>
        </p:nvSpPr>
        <p:spPr>
          <a:xfrm>
            <a:off x="4254229" y="3415135"/>
            <a:ext cx="6096000" cy="2031325"/>
          </a:xfrm>
          <a:prstGeom prst="rect">
            <a:avLst/>
          </a:prstGeom>
        </p:spPr>
        <p:txBody>
          <a:bodyPr>
            <a:spAutoFit/>
          </a:bodyPr>
          <a:lstStyle/>
          <a:p>
            <a:r>
              <a:rPr lang="en-US" b="0" i="0" dirty="0">
                <a:solidFill>
                  <a:srgbClr val="595858"/>
                </a:solidFill>
                <a:effectLst/>
                <a:latin typeface="roboto"/>
              </a:rPr>
              <a:t>Let’s consider student B. He is the most competitive student who focuses on memorizing each and every question being taught in class instead of focusing on the key concepts. Basically, he isn’t interested in learning the </a:t>
            </a:r>
            <a:r>
              <a:rPr lang="en-US" b="0" i="0" dirty="0">
                <a:effectLst/>
                <a:latin typeface="roboto"/>
              </a:rPr>
              <a:t>problem-solving approach</a:t>
            </a:r>
            <a:r>
              <a:rPr lang="en-US" b="0" i="0" dirty="0">
                <a:solidFill>
                  <a:srgbClr val="595858"/>
                </a:solidFill>
                <a:effectLst/>
                <a:latin typeface="roboto"/>
              </a:rPr>
              <a:t>.</a:t>
            </a:r>
          </a:p>
          <a:p>
            <a:br>
              <a:rPr lang="en-US" dirty="0"/>
            </a:br>
            <a:endParaRPr lang="en-IN" dirty="0"/>
          </a:p>
        </p:txBody>
      </p:sp>
    </p:spTree>
    <p:extLst>
      <p:ext uri="{BB962C8B-B14F-4D97-AF65-F5344CB8AC3E}">
        <p14:creationId xmlns:p14="http://schemas.microsoft.com/office/powerpoint/2010/main" val="7819131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C99504-5E05-4937-A723-B764E204454C}"/>
              </a:ext>
            </a:extLst>
          </p:cNvPr>
          <p:cNvSpPr>
            <a:spLocks noGrp="1"/>
          </p:cNvSpPr>
          <p:nvPr>
            <p:ph type="title"/>
          </p:nvPr>
        </p:nvSpPr>
        <p:spPr/>
        <p:txBody>
          <a:bodyPr/>
          <a:lstStyle/>
          <a:p>
            <a:endParaRPr lang="en-IN"/>
          </a:p>
        </p:txBody>
      </p:sp>
      <p:pic>
        <p:nvPicPr>
          <p:cNvPr id="5122" name="Picture 2" descr="underfitting overfitting">
            <a:extLst>
              <a:ext uri="{FF2B5EF4-FFF2-40B4-BE49-F238E27FC236}">
                <a16:creationId xmlns:a16="http://schemas.microsoft.com/office/drawing/2014/main" id="{7BD2AAF4-DE77-4A72-944F-C286CB168CF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85725" y="365125"/>
            <a:ext cx="8763450" cy="4229317"/>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3DFAC220-52C0-4F5C-A489-1AF558BE3301}"/>
              </a:ext>
            </a:extLst>
          </p:cNvPr>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
        <p:nvSpPr>
          <p:cNvPr id="5" name="Rectangle 4">
            <a:extLst>
              <a:ext uri="{FF2B5EF4-FFF2-40B4-BE49-F238E27FC236}">
                <a16:creationId xmlns:a16="http://schemas.microsoft.com/office/drawing/2014/main" id="{1395C246-8861-4261-9281-4121CD32C843}"/>
              </a:ext>
            </a:extLst>
          </p:cNvPr>
          <p:cNvSpPr/>
          <p:nvPr/>
        </p:nvSpPr>
        <p:spPr>
          <a:xfrm>
            <a:off x="4785470" y="4053288"/>
            <a:ext cx="6096000" cy="1754326"/>
          </a:xfrm>
          <a:prstGeom prst="rect">
            <a:avLst/>
          </a:prstGeom>
        </p:spPr>
        <p:txBody>
          <a:bodyPr>
            <a:spAutoFit/>
          </a:bodyPr>
          <a:lstStyle/>
          <a:p>
            <a:r>
              <a:rPr lang="en-US" b="0" i="0" dirty="0">
                <a:solidFill>
                  <a:schemeClr val="bg1"/>
                </a:solidFill>
                <a:effectLst/>
                <a:latin typeface="roboto"/>
              </a:rPr>
              <a:t>Finally, we have the ideal student C. She is purely interested in learning the key concepts and the problem-solving approach in the math class rather than just memorizing the solutions presented.</a:t>
            </a:r>
          </a:p>
          <a:p>
            <a:br>
              <a:rPr lang="en-US" dirty="0">
                <a:solidFill>
                  <a:schemeClr val="bg1"/>
                </a:solidFill>
              </a:rPr>
            </a:br>
            <a:endParaRPr lang="en-IN" dirty="0">
              <a:solidFill>
                <a:schemeClr val="bg1"/>
              </a:solidFill>
            </a:endParaRPr>
          </a:p>
        </p:txBody>
      </p:sp>
    </p:spTree>
    <p:extLst>
      <p:ext uri="{BB962C8B-B14F-4D97-AF65-F5344CB8AC3E}">
        <p14:creationId xmlns:p14="http://schemas.microsoft.com/office/powerpoint/2010/main" val="10461871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0CAA7-CF82-44F8-92B7-4D5C053FA50C}"/>
              </a:ext>
            </a:extLst>
          </p:cNvPr>
          <p:cNvSpPr>
            <a:spLocks noGrp="1"/>
          </p:cNvSpPr>
          <p:nvPr>
            <p:ph type="title"/>
          </p:nvPr>
        </p:nvSpPr>
        <p:spPr>
          <a:xfrm>
            <a:off x="952500" y="-300703"/>
            <a:ext cx="10515600" cy="1325563"/>
          </a:xfrm>
        </p:spPr>
        <p:txBody>
          <a:bodyPr vert="horz" lIns="91440" tIns="45720" rIns="91440" bIns="45720" rtlCol="0" anchor="ctr">
            <a:normAutofit/>
          </a:bodyPr>
          <a:lstStyle/>
          <a:p>
            <a:endParaRPr lang="en-US"/>
          </a:p>
        </p:txBody>
      </p:sp>
      <p:pic>
        <p:nvPicPr>
          <p:cNvPr id="6146" name="Picture 2" descr="underfitting overfitting">
            <a:extLst>
              <a:ext uri="{FF2B5EF4-FFF2-40B4-BE49-F238E27FC236}">
                <a16:creationId xmlns:a16="http://schemas.microsoft.com/office/drawing/2014/main" id="{47EC01C4-5806-4EBF-B792-AD87156C1331}"/>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r="1" b="7522"/>
          <a:stretch/>
        </p:blipFill>
        <p:spPr bwMode="auto">
          <a:xfrm>
            <a:off x="1062990" y="136525"/>
            <a:ext cx="9219596" cy="3474422"/>
          </a:xfrm>
          <a:prstGeom prst="rect">
            <a:avLst/>
          </a:prstGeom>
          <a:noFill/>
          <a:effectLst/>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09B30062-C071-4BC6-82F1-CD408B5DC167}"/>
              </a:ext>
            </a:extLst>
          </p:cNvPr>
          <p:cNvSpPr>
            <a:spLocks noGrp="1"/>
          </p:cNvSpPr>
          <p:nvPr>
            <p:ph type="ftr" sz="quarter" idx="11"/>
          </p:nvPr>
        </p:nvSpPr>
        <p:spPr/>
        <p:txBody>
          <a:bodyPr vert="horz" lIns="91440" tIns="45720" rIns="91440" bIns="45720" rtlCol="0" anchor="ctr">
            <a:normAutofit fontScale="70000" lnSpcReduction="20000"/>
          </a:bodyPr>
          <a:lstStyle/>
          <a:p>
            <a:pPr defTabSz="457200">
              <a:lnSpc>
                <a:spcPct val="90000"/>
              </a:lnSpc>
              <a:spcAft>
                <a:spcPts val="600"/>
              </a:spcAft>
            </a:pPr>
            <a:r>
              <a:rPr lang="en-US" sz="900" kern="1200">
                <a:solidFill>
                  <a:schemeClr val="tx1">
                    <a:lumMod val="75000"/>
                    <a:lumOff val="25000"/>
                  </a:schemeClr>
                </a:solidFill>
                <a:latin typeface="+mn-lt"/>
                <a:ea typeface="+mn-ea"/>
                <a:cs typeface="+mn-cs"/>
              </a:rPr>
              <a:t>https://www.analyticsvidhya.com/blog/2020/02/underfitting-overfitting-best-fitting-machine-learning/https://machinelearningmastery.com/overfitting-and-underfitting-with-machine-learning-algorithms/</a:t>
            </a:r>
          </a:p>
        </p:txBody>
      </p:sp>
    </p:spTree>
    <p:extLst>
      <p:ext uri="{BB962C8B-B14F-4D97-AF65-F5344CB8AC3E}">
        <p14:creationId xmlns:p14="http://schemas.microsoft.com/office/powerpoint/2010/main" val="37636652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C57D1-9ADA-4901-AFF2-0C228329D98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7E346E5-9C4D-41B6-B5B4-A15015203DF0}"/>
              </a:ext>
            </a:extLst>
          </p:cNvPr>
          <p:cNvSpPr>
            <a:spLocks noGrp="1"/>
          </p:cNvSpPr>
          <p:nvPr>
            <p:ph idx="1"/>
          </p:nvPr>
        </p:nvSpPr>
        <p:spPr>
          <a:xfrm>
            <a:off x="875201" y="364077"/>
            <a:ext cx="8946541" cy="4195481"/>
          </a:xfrm>
        </p:spPr>
        <p:txBody>
          <a:bodyPr/>
          <a:lstStyle/>
          <a:p>
            <a:r>
              <a:rPr lang="en-US" dirty="0"/>
              <a:t>We all know from experience what happens in a classroom. The professor first delivers lectures and teaches the students about the problems and how to solve them. At the end of the day, the professor simply takes a quiz based on what he taught in the class.</a:t>
            </a:r>
          </a:p>
          <a:p>
            <a:r>
              <a:rPr lang="en-US" dirty="0"/>
              <a:t>The obstacle comes in the semester3 tests that the school lays down. This is where new questions (unseen data) comes up. The students haven’t seen these questions before and certainly haven’t solved them in the classroom. Sounds familiar?</a:t>
            </a:r>
          </a:p>
          <a:p>
            <a:pPr marL="0" indent="0">
              <a:buNone/>
            </a:pPr>
            <a:br>
              <a:rPr lang="en-US" dirty="0"/>
            </a:br>
            <a:endParaRPr lang="en-IN" dirty="0"/>
          </a:p>
        </p:txBody>
      </p:sp>
      <p:sp>
        <p:nvSpPr>
          <p:cNvPr id="4" name="Footer Placeholder 3">
            <a:extLst>
              <a:ext uri="{FF2B5EF4-FFF2-40B4-BE49-F238E27FC236}">
                <a16:creationId xmlns:a16="http://schemas.microsoft.com/office/drawing/2014/main" id="{88AD7DF1-3347-4667-9292-DD963C590D8C}"/>
              </a:ext>
            </a:extLst>
          </p:cNvPr>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Tree>
    <p:extLst>
      <p:ext uri="{BB962C8B-B14F-4D97-AF65-F5344CB8AC3E}">
        <p14:creationId xmlns:p14="http://schemas.microsoft.com/office/powerpoint/2010/main" val="21073961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A4BF3-5C2E-4D56-922A-4156737E2E25}"/>
              </a:ext>
            </a:extLst>
          </p:cNvPr>
          <p:cNvSpPr>
            <a:spLocks noGrp="1"/>
          </p:cNvSpPr>
          <p:nvPr>
            <p:ph type="title"/>
          </p:nvPr>
        </p:nvSpPr>
        <p:spPr>
          <a:xfrm>
            <a:off x="838200" y="365125"/>
            <a:ext cx="10515600" cy="1306443"/>
          </a:xfrm>
        </p:spPr>
        <p:txBody>
          <a:bodyPr>
            <a:normAutofit/>
          </a:bodyPr>
          <a:lstStyle/>
          <a:p>
            <a:endParaRPr lang="en-IN" sz="4000"/>
          </a:p>
        </p:txBody>
      </p:sp>
      <p:sp>
        <p:nvSpPr>
          <p:cNvPr id="3" name="Content Placeholder 2">
            <a:extLst>
              <a:ext uri="{FF2B5EF4-FFF2-40B4-BE49-F238E27FC236}">
                <a16:creationId xmlns:a16="http://schemas.microsoft.com/office/drawing/2014/main" id="{4ABF97C6-E38A-4C02-8BEE-95EB2B01C5BB}"/>
              </a:ext>
            </a:extLst>
          </p:cNvPr>
          <p:cNvSpPr>
            <a:spLocks noGrp="1"/>
          </p:cNvSpPr>
          <p:nvPr>
            <p:ph idx="1"/>
          </p:nvPr>
        </p:nvSpPr>
        <p:spPr>
          <a:xfrm>
            <a:off x="1143251" y="659819"/>
            <a:ext cx="4152774" cy="4303464"/>
          </a:xfrm>
        </p:spPr>
        <p:txBody>
          <a:bodyPr>
            <a:normAutofit/>
          </a:bodyPr>
          <a:lstStyle/>
          <a:p>
            <a:r>
              <a:rPr lang="en-US" sz="2000" dirty="0"/>
              <a:t>So, let’s discuss what happens when the teacher takes a classroom test at the end of the day:</a:t>
            </a:r>
          </a:p>
          <a:p>
            <a:pPr marL="0" indent="0">
              <a:buNone/>
            </a:pPr>
            <a:br>
              <a:rPr lang="en-US" sz="2000" dirty="0"/>
            </a:br>
            <a:endParaRPr lang="en-IN" sz="2000" dirty="0"/>
          </a:p>
        </p:txBody>
      </p:sp>
      <p:sp>
        <p:nvSpPr>
          <p:cNvPr id="4" name="Footer Placeholder 3">
            <a:extLst>
              <a:ext uri="{FF2B5EF4-FFF2-40B4-BE49-F238E27FC236}">
                <a16:creationId xmlns:a16="http://schemas.microsoft.com/office/drawing/2014/main" id="{065DF783-9E42-4812-B266-B43723BF13EB}"/>
              </a:ext>
            </a:extLst>
          </p:cNvPr>
          <p:cNvSpPr>
            <a:spLocks noGrp="1"/>
          </p:cNvSpPr>
          <p:nvPr>
            <p:ph type="ftr" sz="quarter" idx="11"/>
          </p:nvPr>
        </p:nvSpPr>
        <p:spPr/>
        <p:txBody>
          <a:bodyPr>
            <a:normAutofit fontScale="70000" lnSpcReduction="20000"/>
          </a:bodyPr>
          <a:lstStyle/>
          <a:p>
            <a:pPr>
              <a:lnSpc>
                <a:spcPct val="90000"/>
              </a:lnSpc>
              <a:spcAft>
                <a:spcPts val="600"/>
              </a:spcAft>
            </a:pPr>
            <a:r>
              <a:rPr lang="en-IN" sz="900"/>
              <a:t>https://www.analyticsvidhya.com/blog/2020/02/underfitting-overfitting-best-fitting-machine-learning/https://machinelearningmastery.com/overfitting-and-underfitting-with-machine-learning-algorithms/</a:t>
            </a:r>
          </a:p>
        </p:txBody>
      </p:sp>
      <p:pic>
        <p:nvPicPr>
          <p:cNvPr id="7170" name="Picture 2" descr="underfitting overfitting">
            <a:extLst>
              <a:ext uri="{FF2B5EF4-FFF2-40B4-BE49-F238E27FC236}">
                <a16:creationId xmlns:a16="http://schemas.microsoft.com/office/drawing/2014/main" id="{89E71277-FAE1-494D-887C-7E6375F0892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44" r="17604"/>
          <a:stretch/>
        </p:blipFill>
        <p:spPr bwMode="auto">
          <a:xfrm>
            <a:off x="5601076" y="597817"/>
            <a:ext cx="6170299" cy="42248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11552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B5EAF-4F0F-4CE7-9C86-AA0815E2428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9FBC65F1-0DEB-47B5-BB99-5AB5A259AE09}"/>
              </a:ext>
            </a:extLst>
          </p:cNvPr>
          <p:cNvSpPr>
            <a:spLocks noGrp="1"/>
          </p:cNvSpPr>
          <p:nvPr>
            <p:ph idx="1"/>
          </p:nvPr>
        </p:nvSpPr>
        <p:spPr>
          <a:xfrm>
            <a:off x="924444" y="481868"/>
            <a:ext cx="10353762" cy="3695136"/>
          </a:xfrm>
        </p:spPr>
        <p:txBody>
          <a:bodyPr/>
          <a:lstStyle/>
          <a:p>
            <a:r>
              <a:rPr lang="en-US" dirty="0"/>
              <a:t>Even when we’re working on a </a:t>
            </a:r>
            <a:r>
              <a:rPr lang="en-US" u="sng" dirty="0">
                <a:hlinkClick r:id="rId2"/>
              </a:rPr>
              <a:t>machine learning</a:t>
            </a:r>
            <a:r>
              <a:rPr lang="en-US" dirty="0"/>
              <a:t> project, we often face situations where we are encountering unexpected performance or error rate differences between the training set and the test set (as shown below). How can a model perform so well over the training set and just as poorly on the test set?</a:t>
            </a:r>
          </a:p>
          <a:p>
            <a:pPr marL="0" indent="0">
              <a:buNone/>
            </a:pPr>
            <a:br>
              <a:rPr lang="en-US" u="sng" dirty="0">
                <a:hlinkClick r:id="rId3"/>
              </a:rPr>
            </a:br>
            <a:endParaRPr lang="en-IN" dirty="0"/>
          </a:p>
        </p:txBody>
      </p:sp>
      <p:sp>
        <p:nvSpPr>
          <p:cNvPr id="4" name="Footer Placeholder 3">
            <a:extLst>
              <a:ext uri="{FF2B5EF4-FFF2-40B4-BE49-F238E27FC236}">
                <a16:creationId xmlns:a16="http://schemas.microsoft.com/office/drawing/2014/main" id="{2B5A84AA-D0E3-4E90-8A31-00D4F3669A1E}"/>
              </a:ext>
            </a:extLst>
          </p:cNvPr>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Tree>
    <p:extLst>
      <p:ext uri="{BB962C8B-B14F-4D97-AF65-F5344CB8AC3E}">
        <p14:creationId xmlns:p14="http://schemas.microsoft.com/office/powerpoint/2010/main" val="11455220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104694-F5BA-4224-B411-FCAA4CB6752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D11636FF-A5E1-438F-A231-7A1255731401}"/>
              </a:ext>
            </a:extLst>
          </p:cNvPr>
          <p:cNvSpPr>
            <a:spLocks noGrp="1"/>
          </p:cNvSpPr>
          <p:nvPr>
            <p:ph idx="1"/>
          </p:nvPr>
        </p:nvSpPr>
        <p:spPr/>
        <p:txBody>
          <a:bodyPr/>
          <a:lstStyle/>
          <a:p>
            <a:endParaRPr lang="en-IN" dirty="0"/>
          </a:p>
        </p:txBody>
      </p:sp>
      <p:sp>
        <p:nvSpPr>
          <p:cNvPr id="4" name="Footer Placeholder 3">
            <a:extLst>
              <a:ext uri="{FF2B5EF4-FFF2-40B4-BE49-F238E27FC236}">
                <a16:creationId xmlns:a16="http://schemas.microsoft.com/office/drawing/2014/main" id="{CAF7785B-7E6E-408A-8AE7-6DA901D5E43F}"/>
              </a:ext>
            </a:extLst>
          </p:cNvPr>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
        <p:nvSpPr>
          <p:cNvPr id="5" name="Rectangle 4">
            <a:extLst>
              <a:ext uri="{FF2B5EF4-FFF2-40B4-BE49-F238E27FC236}">
                <a16:creationId xmlns:a16="http://schemas.microsoft.com/office/drawing/2014/main" id="{960C3423-647D-4F5A-A06B-0549061C8770}"/>
              </a:ext>
            </a:extLst>
          </p:cNvPr>
          <p:cNvSpPr/>
          <p:nvPr/>
        </p:nvSpPr>
        <p:spPr>
          <a:xfrm>
            <a:off x="3355910" y="734338"/>
            <a:ext cx="6441232" cy="3416320"/>
          </a:xfrm>
          <a:prstGeom prst="rect">
            <a:avLst/>
          </a:prstGeom>
        </p:spPr>
        <p:txBody>
          <a:bodyPr wrap="square">
            <a:spAutoFit/>
          </a:bodyPr>
          <a:lstStyle/>
          <a:p>
            <a:pPr>
              <a:buFont typeface="Arial" panose="020B0604020202020204" pitchFamily="34" charset="0"/>
              <a:buChar char="•"/>
            </a:pPr>
            <a:r>
              <a:rPr lang="en-US" b="0" i="0" dirty="0">
                <a:effectLst/>
                <a:latin typeface="roboto"/>
              </a:rPr>
              <a:t>Student A, who was distracted in his own world, simply guessed the answers and got approximately 50% marks in the test</a:t>
            </a:r>
          </a:p>
          <a:p>
            <a:pPr>
              <a:buFont typeface="Arial" panose="020B0604020202020204" pitchFamily="34" charset="0"/>
              <a:buChar char="•"/>
            </a:pPr>
            <a:r>
              <a:rPr lang="en-US" b="0" i="0" dirty="0">
                <a:effectLst/>
                <a:latin typeface="roboto"/>
              </a:rPr>
              <a:t>On the other hand, the student who memorized each and every question taught in the classroom was able to answer almost every question by memory and therefore obtained 98% marks in the class test</a:t>
            </a:r>
          </a:p>
          <a:p>
            <a:pPr>
              <a:buFont typeface="Arial" panose="020B0604020202020204" pitchFamily="34" charset="0"/>
              <a:buChar char="•"/>
            </a:pPr>
            <a:r>
              <a:rPr lang="en-US" b="0" i="0" dirty="0">
                <a:effectLst/>
                <a:latin typeface="roboto"/>
              </a:rPr>
              <a:t>For student C, she actually solved all the questions using the problem-solving approach she learned in the classroom and scored 92%</a:t>
            </a:r>
          </a:p>
          <a:p>
            <a:br>
              <a:rPr lang="en-US" dirty="0"/>
            </a:br>
            <a:endParaRPr lang="en-IN" dirty="0"/>
          </a:p>
        </p:txBody>
      </p:sp>
    </p:spTree>
    <p:extLst>
      <p:ext uri="{BB962C8B-B14F-4D97-AF65-F5344CB8AC3E}">
        <p14:creationId xmlns:p14="http://schemas.microsoft.com/office/powerpoint/2010/main" val="34799445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4FF48-6DA6-4A79-B27D-E18563A5017A}"/>
              </a:ext>
            </a:extLst>
          </p:cNvPr>
          <p:cNvSpPr>
            <a:spLocks noGrp="1"/>
          </p:cNvSpPr>
          <p:nvPr>
            <p:ph type="title"/>
          </p:nvPr>
        </p:nvSpPr>
        <p:spPr>
          <a:xfrm>
            <a:off x="648929" y="629266"/>
            <a:ext cx="3505495" cy="1622321"/>
          </a:xfrm>
        </p:spPr>
        <p:txBody>
          <a:bodyPr>
            <a:normAutofit/>
          </a:bodyPr>
          <a:lstStyle/>
          <a:p>
            <a:endParaRPr lang="en-IN"/>
          </a:p>
        </p:txBody>
      </p:sp>
      <p:sp>
        <p:nvSpPr>
          <p:cNvPr id="3" name="Content Placeholder 2">
            <a:extLst>
              <a:ext uri="{FF2B5EF4-FFF2-40B4-BE49-F238E27FC236}">
                <a16:creationId xmlns:a16="http://schemas.microsoft.com/office/drawing/2014/main" id="{B849909F-1CDF-4393-8BDB-C11CDA1E1B33}"/>
              </a:ext>
            </a:extLst>
          </p:cNvPr>
          <p:cNvSpPr>
            <a:spLocks noGrp="1"/>
          </p:cNvSpPr>
          <p:nvPr>
            <p:ph idx="1"/>
          </p:nvPr>
        </p:nvSpPr>
        <p:spPr>
          <a:xfrm>
            <a:off x="1168032" y="358877"/>
            <a:ext cx="3505494" cy="3785419"/>
          </a:xfrm>
        </p:spPr>
        <p:txBody>
          <a:bodyPr>
            <a:normAutofit fontScale="92500" lnSpcReduction="20000"/>
          </a:bodyPr>
          <a:lstStyle/>
          <a:p>
            <a:r>
              <a:rPr lang="en-US" sz="1900" dirty="0"/>
              <a:t>We can clearly infer that the student who simply memorizes everything is scoring better without much difficulty.</a:t>
            </a:r>
          </a:p>
          <a:p>
            <a:r>
              <a:rPr lang="en-US" sz="1900" dirty="0"/>
              <a:t>Now here’s the twist. Let’s also look at what happens during the monthly test, when students have to face new unknown questions which are not taught in the class by the teacher.</a:t>
            </a:r>
          </a:p>
          <a:p>
            <a:pPr marL="0" indent="0">
              <a:buNone/>
            </a:pPr>
            <a:br>
              <a:rPr lang="en-US" sz="1900" dirty="0"/>
            </a:br>
            <a:endParaRPr lang="en-IN" sz="1900" dirty="0"/>
          </a:p>
        </p:txBody>
      </p:sp>
      <p:sp>
        <p:nvSpPr>
          <p:cNvPr id="4" name="Footer Placeholder 3">
            <a:extLst>
              <a:ext uri="{FF2B5EF4-FFF2-40B4-BE49-F238E27FC236}">
                <a16:creationId xmlns:a16="http://schemas.microsoft.com/office/drawing/2014/main" id="{126BF265-2225-4FDD-8AFB-8C644841E4C4}"/>
              </a:ext>
            </a:extLst>
          </p:cNvPr>
          <p:cNvSpPr>
            <a:spLocks noGrp="1"/>
          </p:cNvSpPr>
          <p:nvPr>
            <p:ph type="ftr" sz="quarter" idx="11"/>
          </p:nvPr>
        </p:nvSpPr>
        <p:spPr>
          <a:xfrm>
            <a:off x="5123688" y="6356350"/>
            <a:ext cx="4114800" cy="365125"/>
          </a:xfrm>
        </p:spPr>
        <p:txBody>
          <a:bodyPr>
            <a:normAutofit fontScale="92500" lnSpcReduction="20000"/>
          </a:bodyPr>
          <a:lstStyle/>
          <a:p>
            <a:pPr algn="l">
              <a:lnSpc>
                <a:spcPct val="90000"/>
              </a:lnSpc>
              <a:spcAft>
                <a:spcPts val="600"/>
              </a:spcAft>
            </a:pPr>
            <a:r>
              <a:rPr lang="en-IN" sz="900">
                <a:solidFill>
                  <a:srgbClr val="303030"/>
                </a:solidFill>
              </a:rPr>
              <a:t>https://www.analyticsvidhya.com/blog/2020/02/underfitting-overfitting-best-fitting-machine-learning/https://machinelearningmastery.com/overfitting-and-underfitting-with-machine-learning-algorithms/</a:t>
            </a:r>
          </a:p>
        </p:txBody>
      </p:sp>
      <p:pic>
        <p:nvPicPr>
          <p:cNvPr id="8194" name="Picture 2" descr="underfitting overfitting">
            <a:extLst>
              <a:ext uri="{FF2B5EF4-FFF2-40B4-BE49-F238E27FC236}">
                <a16:creationId xmlns:a16="http://schemas.microsoft.com/office/drawing/2014/main" id="{71423193-4F97-40B9-9197-D6CF74384143}"/>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192628" y="441890"/>
            <a:ext cx="6019331" cy="3446066"/>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79686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8484B-86B7-40D0-9D30-A7FFB5AC970F}"/>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5A77DBDD-5034-4134-B358-EF9F9296B476}"/>
              </a:ext>
            </a:extLst>
          </p:cNvPr>
          <p:cNvSpPr>
            <a:spLocks noGrp="1"/>
          </p:cNvSpPr>
          <p:nvPr>
            <p:ph idx="1"/>
          </p:nvPr>
        </p:nvSpPr>
        <p:spPr>
          <a:xfrm>
            <a:off x="972683" y="452718"/>
            <a:ext cx="8946541" cy="4195481"/>
          </a:xfrm>
        </p:spPr>
        <p:txBody>
          <a:bodyPr>
            <a:normAutofit fontScale="92500" lnSpcReduction="10000"/>
          </a:bodyPr>
          <a:lstStyle/>
          <a:p>
            <a:r>
              <a:rPr lang="en-US" dirty="0"/>
              <a:t>In the case of student A, things did not change much and he still randomly answers questions correctly ~50% of the time.</a:t>
            </a:r>
          </a:p>
          <a:p>
            <a:r>
              <a:rPr lang="en-US" dirty="0"/>
              <a:t>In the case of Student B, his score dropped significantly. Can you guess why? This is because he always memorized the problems that were taught in the class but this monthly test contained questions which he has never seen before. Therefore, his performance went down significantly</a:t>
            </a:r>
          </a:p>
          <a:p>
            <a:r>
              <a:rPr lang="en-US" dirty="0"/>
              <a:t>In the case of Student C, the score remained more or less the same. This is because she focused on learning the problem-solving approach and therefore was able to apply the concepts she learned to solve the unknown questions</a:t>
            </a:r>
          </a:p>
          <a:p>
            <a:pPr marL="0" indent="0">
              <a:buNone/>
            </a:pPr>
            <a:br>
              <a:rPr lang="en-US" dirty="0"/>
            </a:br>
            <a:endParaRPr lang="en-IN" dirty="0"/>
          </a:p>
        </p:txBody>
      </p:sp>
      <p:sp>
        <p:nvSpPr>
          <p:cNvPr id="4" name="Footer Placeholder 3">
            <a:extLst>
              <a:ext uri="{FF2B5EF4-FFF2-40B4-BE49-F238E27FC236}">
                <a16:creationId xmlns:a16="http://schemas.microsoft.com/office/drawing/2014/main" id="{D4590DFA-915C-4CCD-9C47-60675D8A8F70}"/>
              </a:ext>
            </a:extLst>
          </p:cNvPr>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Tree>
    <p:extLst>
      <p:ext uri="{BB962C8B-B14F-4D97-AF65-F5344CB8AC3E}">
        <p14:creationId xmlns:p14="http://schemas.microsoft.com/office/powerpoint/2010/main" val="21758367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159BA-086E-4A6A-89E9-3614AB006DE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CC65688-069D-464F-99CD-F3D61DC97CAD}"/>
              </a:ext>
            </a:extLst>
          </p:cNvPr>
          <p:cNvSpPr>
            <a:spLocks noGrp="1"/>
          </p:cNvSpPr>
          <p:nvPr>
            <p:ph idx="1"/>
          </p:nvPr>
        </p:nvSpPr>
        <p:spPr>
          <a:xfrm>
            <a:off x="1104293" y="364078"/>
            <a:ext cx="8946541" cy="4195481"/>
          </a:xfrm>
        </p:spPr>
        <p:txBody>
          <a:bodyPr/>
          <a:lstStyle/>
          <a:p>
            <a:r>
              <a:rPr lang="en-US" b="1" dirty="0"/>
              <a:t>How Does this Relate to Underfitting and Overfitting in Machine Learning?</a:t>
            </a:r>
          </a:p>
          <a:p>
            <a:r>
              <a:rPr lang="en-US" dirty="0"/>
              <a:t>You might be wondering how this example relates to the problem which we encountered during the train and test scores of the decision tree classifier? Good question!</a:t>
            </a:r>
          </a:p>
          <a:p>
            <a:pPr marL="0" indent="0">
              <a:buNone/>
            </a:pPr>
            <a:endParaRPr lang="en-IN" dirty="0"/>
          </a:p>
        </p:txBody>
      </p:sp>
      <p:sp>
        <p:nvSpPr>
          <p:cNvPr id="4" name="Footer Placeholder 3">
            <a:extLst>
              <a:ext uri="{FF2B5EF4-FFF2-40B4-BE49-F238E27FC236}">
                <a16:creationId xmlns:a16="http://schemas.microsoft.com/office/drawing/2014/main" id="{6EA4D983-404D-400A-BA8D-5D9F7AD24844}"/>
              </a:ext>
            </a:extLst>
          </p:cNvPr>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Tree>
    <p:extLst>
      <p:ext uri="{BB962C8B-B14F-4D97-AF65-F5344CB8AC3E}">
        <p14:creationId xmlns:p14="http://schemas.microsoft.com/office/powerpoint/2010/main" val="18447285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218" name="Picture 2" descr="underfitting overfitting">
            <a:extLst>
              <a:ext uri="{FF2B5EF4-FFF2-40B4-BE49-F238E27FC236}">
                <a16:creationId xmlns:a16="http://schemas.microsoft.com/office/drawing/2014/main" id="{5960EC7E-3BAF-42CB-B2BC-726319A7B7E7}"/>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281" r="1" b="1"/>
          <a:stretch/>
        </p:blipFill>
        <p:spPr bwMode="auto">
          <a:xfrm>
            <a:off x="643467" y="643467"/>
            <a:ext cx="10905066" cy="5571065"/>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2CF568BA-92B1-4E32-BA0F-16D8323BC05D}"/>
              </a:ext>
            </a:extLst>
          </p:cNvPr>
          <p:cNvSpPr>
            <a:spLocks noGrp="1"/>
          </p:cNvSpPr>
          <p:nvPr>
            <p:ph type="ftr" sz="quarter" idx="11"/>
          </p:nvPr>
        </p:nvSpPr>
        <p:spPr/>
        <p:txBody>
          <a:bodyPr vert="horz" lIns="91440" tIns="45720" rIns="91440" bIns="45720" rtlCol="0" anchor="ctr">
            <a:normAutofit fontScale="70000" lnSpcReduction="20000"/>
          </a:bodyPr>
          <a:lstStyle/>
          <a:p>
            <a:pPr>
              <a:lnSpc>
                <a:spcPct val="90000"/>
              </a:lnSpc>
              <a:spcAft>
                <a:spcPts val="600"/>
              </a:spcAft>
            </a:pPr>
            <a:r>
              <a:rPr lang="en-US" sz="900" kern="1200">
                <a:solidFill>
                  <a:schemeClr val="tx1">
                    <a:tint val="75000"/>
                  </a:schemeClr>
                </a:solidFill>
                <a:latin typeface="+mn-lt"/>
                <a:ea typeface="+mn-ea"/>
                <a:cs typeface="+mn-cs"/>
              </a:rPr>
              <a:t>https://www.analyticsvidhya.com/blog/2020/02/underfitting-overfitting-best-fitting-machine-learning/https://machinelearningmastery.com/overfitting-and-underfitting-with-machine-learning-algorithms/</a:t>
            </a:r>
          </a:p>
        </p:txBody>
      </p:sp>
    </p:spTree>
    <p:extLst>
      <p:ext uri="{BB962C8B-B14F-4D97-AF65-F5344CB8AC3E}">
        <p14:creationId xmlns:p14="http://schemas.microsoft.com/office/powerpoint/2010/main" val="12876015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BA7C8-B9F1-4A98-BE9B-C2CA6AD107A3}"/>
              </a:ext>
            </a:extLst>
          </p:cNvPr>
          <p:cNvSpPr>
            <a:spLocks noGrp="1"/>
          </p:cNvSpPr>
          <p:nvPr>
            <p:ph type="title"/>
          </p:nvPr>
        </p:nvSpPr>
        <p:spPr>
          <a:xfrm>
            <a:off x="648929" y="629266"/>
            <a:ext cx="3505495" cy="1622321"/>
          </a:xfrm>
        </p:spPr>
        <p:txBody>
          <a:bodyPr>
            <a:normAutofit/>
          </a:bodyPr>
          <a:lstStyle/>
          <a:p>
            <a:endParaRPr lang="en-IN"/>
          </a:p>
        </p:txBody>
      </p:sp>
      <p:sp>
        <p:nvSpPr>
          <p:cNvPr id="3" name="Content Placeholder 2">
            <a:extLst>
              <a:ext uri="{FF2B5EF4-FFF2-40B4-BE49-F238E27FC236}">
                <a16:creationId xmlns:a16="http://schemas.microsoft.com/office/drawing/2014/main" id="{666384F1-1547-4C3B-8F74-13E31F561B46}"/>
              </a:ext>
            </a:extLst>
          </p:cNvPr>
          <p:cNvSpPr>
            <a:spLocks noGrp="1"/>
          </p:cNvSpPr>
          <p:nvPr>
            <p:ph idx="1"/>
          </p:nvPr>
        </p:nvSpPr>
        <p:spPr>
          <a:xfrm>
            <a:off x="727187" y="1153392"/>
            <a:ext cx="3505494" cy="3785419"/>
          </a:xfrm>
        </p:spPr>
        <p:txBody>
          <a:bodyPr>
            <a:normAutofit/>
          </a:bodyPr>
          <a:lstStyle/>
          <a:p>
            <a:r>
              <a:rPr lang="en-US" sz="2000" dirty="0"/>
              <a:t>So, let’s work on connecting this example with the results of the decision tree classifier that I showed you earlier.</a:t>
            </a:r>
          </a:p>
          <a:p>
            <a:pPr marL="0" indent="0">
              <a:buNone/>
            </a:pPr>
            <a:br>
              <a:rPr lang="en-US" sz="2000" dirty="0"/>
            </a:br>
            <a:endParaRPr lang="en-IN" sz="2000" dirty="0"/>
          </a:p>
        </p:txBody>
      </p:sp>
      <p:sp>
        <p:nvSpPr>
          <p:cNvPr id="4" name="Footer Placeholder 3">
            <a:extLst>
              <a:ext uri="{FF2B5EF4-FFF2-40B4-BE49-F238E27FC236}">
                <a16:creationId xmlns:a16="http://schemas.microsoft.com/office/drawing/2014/main" id="{EC7F4494-6214-4D92-B75C-01A9C0670317}"/>
              </a:ext>
            </a:extLst>
          </p:cNvPr>
          <p:cNvSpPr>
            <a:spLocks noGrp="1"/>
          </p:cNvSpPr>
          <p:nvPr>
            <p:ph type="ftr" sz="quarter" idx="11"/>
          </p:nvPr>
        </p:nvSpPr>
        <p:spPr>
          <a:xfrm>
            <a:off x="5123688" y="6356350"/>
            <a:ext cx="4114800" cy="365125"/>
          </a:xfrm>
        </p:spPr>
        <p:txBody>
          <a:bodyPr>
            <a:normAutofit fontScale="92500" lnSpcReduction="20000"/>
          </a:bodyPr>
          <a:lstStyle/>
          <a:p>
            <a:pPr algn="l">
              <a:lnSpc>
                <a:spcPct val="90000"/>
              </a:lnSpc>
              <a:spcAft>
                <a:spcPts val="600"/>
              </a:spcAft>
            </a:pPr>
            <a:r>
              <a:rPr lang="en-IN" sz="900">
                <a:solidFill>
                  <a:srgbClr val="303030"/>
                </a:solidFill>
              </a:rPr>
              <a:t>https://www.analyticsvidhya.com/blog/2020/02/underfitting-overfitting-best-fitting-machine-learning/https://machinelearningmastery.com/overfitting-and-underfitting-with-machine-learning-algorithms/</a:t>
            </a:r>
          </a:p>
        </p:txBody>
      </p:sp>
      <p:pic>
        <p:nvPicPr>
          <p:cNvPr id="10242" name="Picture 2" descr="Test train sets for underfitting and overfitting">
            <a:extLst>
              <a:ext uri="{FF2B5EF4-FFF2-40B4-BE49-F238E27FC236}">
                <a16:creationId xmlns:a16="http://schemas.microsoft.com/office/drawing/2014/main" id="{B775E9AE-4F4E-45A0-9442-29B70C928D0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484118" y="855737"/>
            <a:ext cx="6019331" cy="2573263"/>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65583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D9366-00E5-4F60-8849-5A06A6A24395}"/>
              </a:ext>
            </a:extLst>
          </p:cNvPr>
          <p:cNvSpPr>
            <a:spLocks noGrp="1"/>
          </p:cNvSpPr>
          <p:nvPr>
            <p:ph type="title"/>
          </p:nvPr>
        </p:nvSpPr>
        <p:spPr>
          <a:xfrm>
            <a:off x="404730" y="152400"/>
            <a:ext cx="10353761" cy="1326321"/>
          </a:xfrm>
        </p:spPr>
        <p:txBody>
          <a:bodyPr/>
          <a:lstStyle/>
          <a:p>
            <a:endParaRPr lang="en-IN" dirty="0"/>
          </a:p>
        </p:txBody>
      </p:sp>
      <p:sp>
        <p:nvSpPr>
          <p:cNvPr id="5" name="Rectangle 1">
            <a:extLst>
              <a:ext uri="{FF2B5EF4-FFF2-40B4-BE49-F238E27FC236}">
                <a16:creationId xmlns:a16="http://schemas.microsoft.com/office/drawing/2014/main" id="{62ED97D3-0954-4421-A422-F19D7F0BC214}"/>
              </a:ext>
            </a:extLst>
          </p:cNvPr>
          <p:cNvSpPr>
            <a:spLocks noGrp="1" noChangeArrowheads="1"/>
          </p:cNvSpPr>
          <p:nvPr>
            <p:ph idx="1"/>
          </p:nvPr>
        </p:nvSpPr>
        <p:spPr bwMode="auto">
          <a:xfrm>
            <a:off x="467985" y="1333677"/>
            <a:ext cx="11306172"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effectLst/>
                <a:cs typeface="Times New Roman" panose="02020603050405020304" pitchFamily="18" charset="0"/>
              </a:rPr>
              <a:t>First, the classwork and class test resemble the training data and the prediction over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effectLst/>
                <a:cs typeface="Times New Roman" panose="02020603050405020304" pitchFamily="18" charset="0"/>
              </a:rPr>
              <a:t>the training data itself respectively.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effectLst/>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effectLst/>
                <a:cs typeface="Times New Roman" panose="02020603050405020304" pitchFamily="18" charset="0"/>
              </a:rPr>
              <a:t>On the other hand, the semester test represents the test set from our data which we keep aside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effectLst/>
                <a:cs typeface="Times New Roman" panose="02020603050405020304" pitchFamily="18" charset="0"/>
              </a:rPr>
              <a:t>before we train our model (or unseen data in a real-world machine learning project).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effectLst/>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b="0" i="0" u="none" strike="noStrike" cap="none" normalizeH="0" baseline="0" dirty="0">
                <a:ln>
                  <a:noFill/>
                </a:ln>
                <a:effectLst/>
                <a:cs typeface="Times New Roman" panose="02020603050405020304" pitchFamily="18" charset="0"/>
              </a:rPr>
            </a:br>
            <a:endParaRPr kumimoji="0" lang="en-US" altLang="en-US" b="0" i="0" u="none" strike="noStrike" cap="none" normalizeH="0" baseline="0" dirty="0">
              <a:ln>
                <a:noFill/>
              </a:ln>
              <a:effectLst/>
              <a:cs typeface="Times New Roman" panose="02020603050405020304" pitchFamily="18" charset="0"/>
            </a:endParaRPr>
          </a:p>
        </p:txBody>
      </p:sp>
      <p:sp>
        <p:nvSpPr>
          <p:cNvPr id="4" name="Footer Placeholder 3">
            <a:extLst>
              <a:ext uri="{FF2B5EF4-FFF2-40B4-BE49-F238E27FC236}">
                <a16:creationId xmlns:a16="http://schemas.microsoft.com/office/drawing/2014/main" id="{CE1934BB-3592-4D40-AEBF-1E70344885E8}"/>
              </a:ext>
            </a:extLst>
          </p:cNvPr>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
        <p:nvSpPr>
          <p:cNvPr id="7" name="Rectangle 3">
            <a:extLst>
              <a:ext uri="{FF2B5EF4-FFF2-40B4-BE49-F238E27FC236}">
                <a16:creationId xmlns:a16="http://schemas.microsoft.com/office/drawing/2014/main" id="{BD7EA813-78AC-4B70-A7EC-23E3BB08CCAA}"/>
              </a:ext>
            </a:extLst>
          </p:cNvPr>
          <p:cNvSpPr>
            <a:spLocks noChangeArrowheads="1"/>
          </p:cNvSpPr>
          <p:nvPr/>
        </p:nvSpPr>
        <p:spPr bwMode="auto">
          <a:xfrm>
            <a:off x="531240" y="3743177"/>
            <a:ext cx="9716121" cy="892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rgbClr val="333333"/>
                </a:solidFill>
                <a:effectLst/>
                <a:latin typeface="Arial" panose="020B0604020202020204" pitchFamily="34" charset="0"/>
              </a:rPr>
              <a:t>Now, recall our decision tree classifier I mentioned earlier. It gave a perfect score over the training set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rgbClr val="333333"/>
                </a:solidFill>
                <a:effectLst/>
                <a:latin typeface="Arial" panose="020B0604020202020204" pitchFamily="34" charset="0"/>
              </a:rPr>
              <a:t> but struggled with the test set. Comparing that to the student examples we just discussed, the classifier establishes an analogy with student B who tried to memorize each and every question in the training set.</a:t>
            </a:r>
            <a:endParaRPr kumimoji="0" lang="en-US" altLang="en-US"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63913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EBC0E-992C-4AE8-AB5B-919309A5EF2B}"/>
              </a:ext>
            </a:extLst>
          </p:cNvPr>
          <p:cNvSpPr>
            <a:spLocks noGrp="1"/>
          </p:cNvSpPr>
          <p:nvPr>
            <p:ph type="title"/>
          </p:nvPr>
        </p:nvSpPr>
        <p:spPr>
          <a:xfrm>
            <a:off x="8499854" y="643467"/>
            <a:ext cx="2767702" cy="997640"/>
          </a:xfrm>
        </p:spPr>
        <p:txBody>
          <a:bodyPr anchor="b">
            <a:normAutofit/>
          </a:bodyPr>
          <a:lstStyle/>
          <a:p>
            <a:pPr algn="l"/>
            <a:endParaRPr lang="en-IN" sz="1600"/>
          </a:p>
        </p:txBody>
      </p:sp>
      <p:sp>
        <p:nvSpPr>
          <p:cNvPr id="3" name="Content Placeholder 2">
            <a:extLst>
              <a:ext uri="{FF2B5EF4-FFF2-40B4-BE49-F238E27FC236}">
                <a16:creationId xmlns:a16="http://schemas.microsoft.com/office/drawing/2014/main" id="{F7C5FE00-2638-40AD-B35A-99F697ED7F0C}"/>
              </a:ext>
            </a:extLst>
          </p:cNvPr>
          <p:cNvSpPr>
            <a:spLocks noGrp="1"/>
          </p:cNvSpPr>
          <p:nvPr>
            <p:ph idx="1"/>
          </p:nvPr>
        </p:nvSpPr>
        <p:spPr>
          <a:xfrm>
            <a:off x="8356980" y="376227"/>
            <a:ext cx="2767702" cy="4573426"/>
          </a:xfrm>
        </p:spPr>
        <p:txBody>
          <a:bodyPr anchor="ctr">
            <a:normAutofit/>
          </a:bodyPr>
          <a:lstStyle/>
          <a:p>
            <a:r>
              <a:rPr lang="en-US" dirty="0">
                <a:effectLst/>
                <a:latin typeface="Times New Roman" panose="02020603050405020304" pitchFamily="18" charset="0"/>
                <a:cs typeface="Times New Roman" panose="02020603050405020304" pitchFamily="18" charset="0"/>
              </a:rPr>
              <a:t>Similarly, our decision tree classifier tries to learn each and every point from the training data but suffers radically when it encounters a new data point in the test set. It is not able to generalize it well.</a:t>
            </a:r>
          </a:p>
          <a:p>
            <a:pPr marL="0" indent="0">
              <a:buNone/>
            </a:pPr>
            <a:br>
              <a:rPr lang="en-US" sz="1200" dirty="0"/>
            </a:br>
            <a:endParaRPr lang="en-IN" sz="1200" dirty="0"/>
          </a:p>
        </p:txBody>
      </p:sp>
      <p:sp>
        <p:nvSpPr>
          <p:cNvPr id="4" name="Footer Placeholder 3">
            <a:extLst>
              <a:ext uri="{FF2B5EF4-FFF2-40B4-BE49-F238E27FC236}">
                <a16:creationId xmlns:a16="http://schemas.microsoft.com/office/drawing/2014/main" id="{3907176D-0ACA-4E91-B76E-AFC1A4A06E85}"/>
              </a:ext>
            </a:extLst>
          </p:cNvPr>
          <p:cNvSpPr>
            <a:spLocks noGrp="1"/>
          </p:cNvSpPr>
          <p:nvPr>
            <p:ph type="ftr" sz="quarter" idx="11"/>
          </p:nvPr>
        </p:nvSpPr>
        <p:spPr>
          <a:xfrm>
            <a:off x="913794" y="6309360"/>
            <a:ext cx="6672865" cy="365125"/>
          </a:xfrm>
        </p:spPr>
        <p:txBody>
          <a:bodyPr>
            <a:normAutofit fontScale="85000" lnSpcReduction="10000"/>
          </a:bodyPr>
          <a:lstStyle/>
          <a:p>
            <a:pPr>
              <a:spcAft>
                <a:spcPts val="600"/>
              </a:spcAft>
            </a:pPr>
            <a:r>
              <a:rPr lang="en-IN"/>
              <a:t>https://www.analyticsvidhya.com/blog/2020/02/underfitting-overfitting-best-fitting-machine-learning/https://machinelearningmastery.com/overfitting-and-underfitting-with-machine-learning-algorithms/</a:t>
            </a:r>
          </a:p>
        </p:txBody>
      </p:sp>
      <p:pic>
        <p:nvPicPr>
          <p:cNvPr id="14338" name="Picture 2" descr="Underfitting Overfitting Summary">
            <a:extLst>
              <a:ext uri="{FF2B5EF4-FFF2-40B4-BE49-F238E27FC236}">
                <a16:creationId xmlns:a16="http://schemas.microsoft.com/office/drawing/2014/main" id="{9DAC1D52-B7E0-4F5B-8B42-49064DFD553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43766" y="508081"/>
            <a:ext cx="7212920" cy="4309718"/>
          </a:xfrm>
          <a:prstGeom prst="rect">
            <a:avLst/>
          </a:prstGeom>
          <a:noFill/>
          <a:scene3d>
            <a:camera prst="orthographicFront"/>
            <a:lightRig rig="twoPt" dir="t">
              <a:rot lat="0" lon="0" rev="7200000"/>
            </a:lightRig>
          </a:scene3d>
          <a:sp3d>
            <a:bevelT w="25400" h="19050"/>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70864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8453E-2E86-4B4B-9E15-7CCDB89F142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16EEE262-16DC-415F-83A3-B6CCD970DB07}"/>
              </a:ext>
            </a:extLst>
          </p:cNvPr>
          <p:cNvSpPr>
            <a:spLocks noGrp="1"/>
          </p:cNvSpPr>
          <p:nvPr>
            <p:ph idx="1"/>
          </p:nvPr>
        </p:nvSpPr>
        <p:spPr>
          <a:xfrm>
            <a:off x="652538" y="2370701"/>
            <a:ext cx="9853731" cy="2107993"/>
          </a:xfrm>
        </p:spPr>
        <p:txBody>
          <a:bodyPr>
            <a:normAutofit fontScale="92500" lnSpcReduction="20000"/>
          </a:bodyPr>
          <a:lstStyle/>
          <a:p>
            <a:endParaRPr lang="en-US" dirty="0"/>
          </a:p>
          <a:p>
            <a:r>
              <a:rPr lang="en-US" dirty="0"/>
              <a:t>For example, non-parametric models like </a:t>
            </a:r>
            <a:r>
              <a:rPr lang="en-US" u="sng" dirty="0">
                <a:hlinkClick r:id="rId2"/>
              </a:rPr>
              <a:t>decision trees</a:t>
            </a:r>
            <a:r>
              <a:rPr lang="en-US" dirty="0"/>
              <a:t>, </a:t>
            </a:r>
            <a:r>
              <a:rPr lang="en-US" u="sng" dirty="0">
                <a:hlinkClick r:id="rId3"/>
              </a:rPr>
              <a:t>KNN</a:t>
            </a:r>
            <a:r>
              <a:rPr lang="en-US" dirty="0"/>
              <a:t>, and </a:t>
            </a:r>
            <a:r>
              <a:rPr lang="en-US" u="sng" dirty="0">
                <a:hlinkClick r:id="rId4"/>
              </a:rPr>
              <a:t>other tree-based algorithms</a:t>
            </a:r>
            <a:r>
              <a:rPr lang="en-US" dirty="0"/>
              <a:t> are very prone to overfitting. These models can learn very complex relations which can result in overfitting. The graph below </a:t>
            </a:r>
            <a:r>
              <a:rPr lang="en-US" dirty="0" err="1"/>
              <a:t>summarises</a:t>
            </a:r>
            <a:r>
              <a:rPr lang="en-US" dirty="0"/>
              <a:t> this concept:</a:t>
            </a:r>
          </a:p>
          <a:p>
            <a:pPr marL="0" indent="0">
              <a:buNone/>
            </a:pPr>
            <a:br>
              <a:rPr lang="en-US" u="sng" dirty="0">
                <a:hlinkClick r:id="rId5"/>
              </a:rPr>
            </a:br>
            <a:endParaRPr lang="en-IN" dirty="0"/>
          </a:p>
        </p:txBody>
      </p:sp>
      <p:sp>
        <p:nvSpPr>
          <p:cNvPr id="4" name="Footer Placeholder 3">
            <a:extLst>
              <a:ext uri="{FF2B5EF4-FFF2-40B4-BE49-F238E27FC236}">
                <a16:creationId xmlns:a16="http://schemas.microsoft.com/office/drawing/2014/main" id="{42DD5E55-CB92-43E5-801B-C2B43BAF040D}"/>
              </a:ext>
            </a:extLst>
          </p:cNvPr>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
        <p:nvSpPr>
          <p:cNvPr id="5" name="Rectangle 1">
            <a:extLst>
              <a:ext uri="{FF2B5EF4-FFF2-40B4-BE49-F238E27FC236}">
                <a16:creationId xmlns:a16="http://schemas.microsoft.com/office/drawing/2014/main" id="{E196C0D0-B6E1-4F3E-9456-B1E3172EA291}"/>
              </a:ext>
            </a:extLst>
          </p:cNvPr>
          <p:cNvSpPr txBox="1">
            <a:spLocks noChangeArrowheads="1"/>
          </p:cNvSpPr>
          <p:nvPr/>
        </p:nvSpPr>
        <p:spPr bwMode="auto">
          <a:xfrm>
            <a:off x="924443" y="922745"/>
            <a:ext cx="9181928" cy="1877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0" indent="0" eaLnBrk="0" fontAlgn="base" hangingPunct="0">
              <a:lnSpc>
                <a:spcPct val="100000"/>
              </a:lnSpc>
              <a:spcBef>
                <a:spcPct val="0"/>
              </a:spcBef>
              <a:spcAft>
                <a:spcPct val="0"/>
              </a:spcAft>
              <a:buFontTx/>
              <a:buNone/>
            </a:pPr>
            <a:r>
              <a:rPr lang="en-US" altLang="en-US" b="1" dirty="0">
                <a:effectLst/>
                <a:cs typeface="Times New Roman" panose="02020603050405020304" pitchFamily="18" charset="0"/>
              </a:rPr>
              <a:t>This situation where any given model is performing too well on the training data </a:t>
            </a:r>
          </a:p>
          <a:p>
            <a:pPr marL="0" indent="0" eaLnBrk="0" fontAlgn="base" hangingPunct="0">
              <a:lnSpc>
                <a:spcPct val="100000"/>
              </a:lnSpc>
              <a:spcBef>
                <a:spcPct val="0"/>
              </a:spcBef>
              <a:spcAft>
                <a:spcPct val="0"/>
              </a:spcAft>
              <a:buFontTx/>
              <a:buNone/>
            </a:pPr>
            <a:r>
              <a:rPr lang="en-US" altLang="en-US" b="1" dirty="0">
                <a:effectLst/>
                <a:cs typeface="Times New Roman" panose="02020603050405020304" pitchFamily="18" charset="0"/>
              </a:rPr>
              <a:t>but the performance drops significantly over the test set is called an overfitting model.</a:t>
            </a:r>
            <a:endParaRPr lang="en-US" altLang="en-US" dirty="0">
              <a:effectLst/>
              <a:cs typeface="Times New Roman" panose="02020603050405020304" pitchFamily="18" charset="0"/>
            </a:endParaRPr>
          </a:p>
          <a:p>
            <a:pPr marL="0" indent="0" eaLnBrk="0" fontAlgn="base" hangingPunct="0">
              <a:lnSpc>
                <a:spcPct val="100000"/>
              </a:lnSpc>
              <a:spcBef>
                <a:spcPct val="0"/>
              </a:spcBef>
              <a:spcAft>
                <a:spcPct val="0"/>
              </a:spcAft>
              <a:buFontTx/>
              <a:buNone/>
            </a:pPr>
            <a:br>
              <a:rPr lang="en-US" altLang="en-US" sz="1800" dirty="0">
                <a:effectLst/>
                <a:latin typeface="Arial" panose="020B0604020202020204" pitchFamily="34" charset="0"/>
              </a:rPr>
            </a:br>
            <a:endParaRPr lang="en-US" altLang="en-US" sz="1800" dirty="0">
              <a:effectLst/>
              <a:latin typeface="Arial" panose="020B0604020202020204" pitchFamily="34" charset="0"/>
            </a:endParaRPr>
          </a:p>
        </p:txBody>
      </p:sp>
    </p:spTree>
    <p:extLst>
      <p:ext uri="{BB962C8B-B14F-4D97-AF65-F5344CB8AC3E}">
        <p14:creationId xmlns:p14="http://schemas.microsoft.com/office/powerpoint/2010/main" val="7967347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266" name="Picture 2" descr="underfitting overfitting">
            <a:extLst>
              <a:ext uri="{FF2B5EF4-FFF2-40B4-BE49-F238E27FC236}">
                <a16:creationId xmlns:a16="http://schemas.microsoft.com/office/drawing/2014/main" id="{17C36F10-989D-4199-9410-AA0DE025E153}"/>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072" r="2" b="2"/>
          <a:stretch/>
        </p:blipFill>
        <p:spPr bwMode="auto">
          <a:xfrm>
            <a:off x="1476232" y="266287"/>
            <a:ext cx="9889808" cy="5576770"/>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77887866-19CD-4248-964F-BE563527E15F}"/>
              </a:ext>
            </a:extLst>
          </p:cNvPr>
          <p:cNvSpPr>
            <a:spLocks noGrp="1"/>
          </p:cNvSpPr>
          <p:nvPr>
            <p:ph type="ftr" sz="quarter" idx="11"/>
          </p:nvPr>
        </p:nvSpPr>
        <p:spPr>
          <a:xfrm rot="5400000">
            <a:off x="-349845" y="5226028"/>
            <a:ext cx="1663495" cy="313512"/>
          </a:xfrm>
        </p:spPr>
        <p:txBody>
          <a:bodyPr vert="horz" lIns="91440" tIns="45720" rIns="91440" bIns="45720" rtlCol="0" anchor="ctr">
            <a:normAutofit fontScale="85000" lnSpcReduction="10000"/>
          </a:bodyPr>
          <a:lstStyle/>
          <a:p>
            <a:pPr algn="r">
              <a:lnSpc>
                <a:spcPct val="90000"/>
              </a:lnSpc>
              <a:spcAft>
                <a:spcPts val="600"/>
              </a:spcAft>
            </a:pPr>
            <a:r>
              <a:rPr lang="en-US" sz="500" kern="1200">
                <a:solidFill>
                  <a:schemeClr val="bg1"/>
                </a:solidFill>
                <a:latin typeface="+mn-lt"/>
                <a:ea typeface="+mn-ea"/>
                <a:cs typeface="+mn-cs"/>
              </a:rPr>
              <a:t>https://www.analyticsvidhya.com/blog/2020/02/underfitting-overfitting-best-fitting-machine-learning/https://machinelearningmastery.com/overfitting-and-underfitting-with-machine-learning-algorithms/</a:t>
            </a:r>
          </a:p>
        </p:txBody>
      </p:sp>
    </p:spTree>
    <p:extLst>
      <p:ext uri="{BB962C8B-B14F-4D97-AF65-F5344CB8AC3E}">
        <p14:creationId xmlns:p14="http://schemas.microsoft.com/office/powerpoint/2010/main" val="3576896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08D97-8F7E-45C2-85D6-23257960659F}"/>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F2E45B3-EB6D-43C2-BC34-69CF8844FE74}"/>
              </a:ext>
            </a:extLst>
          </p:cNvPr>
          <p:cNvSpPr>
            <a:spLocks noGrp="1"/>
          </p:cNvSpPr>
          <p:nvPr>
            <p:ph idx="1"/>
          </p:nvPr>
        </p:nvSpPr>
        <p:spPr>
          <a:xfrm>
            <a:off x="1128399" y="214462"/>
            <a:ext cx="10353762" cy="3695136"/>
          </a:xfrm>
        </p:spPr>
        <p:txBody>
          <a:bodyPr>
            <a:noAutofit/>
          </a:bodyPr>
          <a:lstStyle/>
          <a:p>
            <a:pPr fontAlgn="base"/>
            <a:r>
              <a:rPr lang="en-US" sz="1600" b="1" dirty="0">
                <a:effectLst/>
              </a:rPr>
              <a:t>Generalization in Machine Learning</a:t>
            </a:r>
          </a:p>
          <a:p>
            <a:pPr fontAlgn="base"/>
            <a:r>
              <a:rPr lang="en-US" sz="1600" dirty="0">
                <a:effectLst/>
              </a:rPr>
              <a:t>In machine learning we describe the learning of the target function from training data as inductive learning.</a:t>
            </a:r>
          </a:p>
          <a:p>
            <a:pPr fontAlgn="base"/>
            <a:r>
              <a:rPr lang="en-US" sz="1600" dirty="0">
                <a:effectLst/>
              </a:rPr>
              <a:t>Induction refers to learning general concepts from specific examples which is exactly the problem that supervised machine learning problems aim to solve. This is different from deduction that is the other way around and seeks to learn specific concepts from general rules.</a:t>
            </a:r>
          </a:p>
          <a:p>
            <a:pPr fontAlgn="base"/>
            <a:r>
              <a:rPr lang="en-US" sz="1600" dirty="0">
                <a:effectLst/>
              </a:rPr>
              <a:t>Generalization refers to how well the concepts learned by a machine learning model apply to specific examples not seen by the model when it was learning.</a:t>
            </a:r>
          </a:p>
          <a:p>
            <a:pPr fontAlgn="base"/>
            <a:r>
              <a:rPr lang="en-US" sz="1600" dirty="0">
                <a:effectLst/>
              </a:rPr>
              <a:t>The goal of a good machine learning model is to generalize well from the training data to any data from the problem domain. This allows us to make predictions in the future on data the model has never seen.</a:t>
            </a:r>
          </a:p>
          <a:p>
            <a:pPr fontAlgn="base"/>
            <a:r>
              <a:rPr lang="en-US" sz="1600" dirty="0">
                <a:effectLst/>
              </a:rPr>
              <a:t>There is a terminology used in machine learning when we talk about how well a machine learning model learns and generalizes to new data, namely overfitting and underfitting.</a:t>
            </a:r>
          </a:p>
          <a:p>
            <a:pPr fontAlgn="base"/>
            <a:r>
              <a:rPr lang="en-US" sz="1600" dirty="0">
                <a:effectLst/>
              </a:rPr>
              <a:t>Overfitting and underfitting are the two biggest causes for poor performance of machine learning algorithms.</a:t>
            </a:r>
          </a:p>
          <a:p>
            <a:pPr marL="0" indent="0">
              <a:buNone/>
            </a:pPr>
            <a:br>
              <a:rPr lang="en-US" sz="1600" dirty="0"/>
            </a:br>
            <a:endParaRPr lang="en-IN" sz="1600" dirty="0"/>
          </a:p>
        </p:txBody>
      </p:sp>
      <p:sp>
        <p:nvSpPr>
          <p:cNvPr id="4" name="Footer Placeholder 3">
            <a:extLst>
              <a:ext uri="{FF2B5EF4-FFF2-40B4-BE49-F238E27FC236}">
                <a16:creationId xmlns:a16="http://schemas.microsoft.com/office/drawing/2014/main" id="{26ED2515-EB04-46F4-8F35-8C2C4D356927}"/>
              </a:ext>
            </a:extLst>
          </p:cNvPr>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Tree>
    <p:extLst>
      <p:ext uri="{BB962C8B-B14F-4D97-AF65-F5344CB8AC3E}">
        <p14:creationId xmlns:p14="http://schemas.microsoft.com/office/powerpoint/2010/main" val="16389802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E473E-F2BE-4606-A38E-FFF798EDE578}"/>
              </a:ext>
            </a:extLst>
          </p:cNvPr>
          <p:cNvSpPr>
            <a:spLocks noGrp="1"/>
          </p:cNvSpPr>
          <p:nvPr>
            <p:ph type="title"/>
          </p:nvPr>
        </p:nvSpPr>
        <p:spPr>
          <a:xfrm>
            <a:off x="1047280" y="759805"/>
            <a:ext cx="10306520" cy="1325563"/>
          </a:xfrm>
        </p:spPr>
        <p:txBody>
          <a:bodyPr>
            <a:normAutofit/>
          </a:bodyPr>
          <a:lstStyle/>
          <a:p>
            <a:endParaRPr lang="en-IN" sz="4000">
              <a:solidFill>
                <a:srgbClr val="FFFFFF"/>
              </a:solidFill>
            </a:endParaRPr>
          </a:p>
        </p:txBody>
      </p:sp>
      <p:sp>
        <p:nvSpPr>
          <p:cNvPr id="7" name="Rectangle 3">
            <a:extLst>
              <a:ext uri="{FF2B5EF4-FFF2-40B4-BE49-F238E27FC236}">
                <a16:creationId xmlns:a16="http://schemas.microsoft.com/office/drawing/2014/main" id="{48378620-20FB-4F60-909A-E287F1A0BD09}"/>
              </a:ext>
            </a:extLst>
          </p:cNvPr>
          <p:cNvSpPr>
            <a:spLocks noGrp="1" noChangeArrowheads="1"/>
          </p:cNvSpPr>
          <p:nvPr>
            <p:ph idx="1"/>
          </p:nvPr>
        </p:nvSpPr>
        <p:spPr bwMode="auto">
          <a:xfrm>
            <a:off x="1529032" y="1236949"/>
            <a:ext cx="4053545" cy="3563159"/>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lnSpcReduction="10000"/>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defTabSz="914400" rtl="0" eaLnBrk="0" fontAlgn="base" latinLnBrk="0" hangingPunct="0">
              <a:spcBef>
                <a:spcPct val="0"/>
              </a:spcBef>
              <a:spcAft>
                <a:spcPts val="600"/>
              </a:spcAft>
              <a:buClrTx/>
              <a:buSzTx/>
              <a:buFontTx/>
              <a:buNone/>
              <a:tabLst/>
            </a:pPr>
            <a:r>
              <a:rPr kumimoji="0" lang="en-US" altLang="en-US" sz="2200" b="1" i="0" u="none" strike="noStrike" cap="none" normalizeH="0" baseline="0" dirty="0">
                <a:ln>
                  <a:noFill/>
                </a:ln>
                <a:effectLst/>
                <a:latin typeface="Times New Roman" panose="02020603050405020304" pitchFamily="18" charset="0"/>
                <a:cs typeface="Times New Roman" panose="02020603050405020304" pitchFamily="18" charset="0"/>
              </a:rPr>
              <a:t>On the other hand, if the model is performing poorly over the test and the train set, </a:t>
            </a:r>
          </a:p>
          <a:p>
            <a:pPr marL="0" marR="0" lvl="0" indent="0" defTabSz="914400" rtl="0" eaLnBrk="0" fontAlgn="base" latinLnBrk="0" hangingPunct="0">
              <a:spcBef>
                <a:spcPct val="0"/>
              </a:spcBef>
              <a:spcAft>
                <a:spcPts val="600"/>
              </a:spcAft>
              <a:buClrTx/>
              <a:buSzTx/>
              <a:buFontTx/>
              <a:buNone/>
              <a:tabLst/>
            </a:pPr>
            <a:r>
              <a:rPr kumimoji="0" lang="en-US" altLang="en-US" sz="2200" b="1" i="0" u="none" strike="noStrike" cap="none" normalizeH="0" baseline="0" dirty="0">
                <a:ln>
                  <a:noFill/>
                </a:ln>
                <a:effectLst/>
                <a:latin typeface="Times New Roman" panose="02020603050405020304" pitchFamily="18" charset="0"/>
                <a:cs typeface="Times New Roman" panose="02020603050405020304" pitchFamily="18" charset="0"/>
              </a:rPr>
              <a:t>then we call that an underfitting model. An example of this situation would be building a linear regression model over non-linear data.</a:t>
            </a:r>
            <a:endParaRPr kumimoji="0" lang="en-US" altLang="en-US" sz="2200" b="0" i="0" u="none" strike="noStrike" cap="none" normalizeH="0" baseline="0" dirty="0">
              <a:ln>
                <a:noFill/>
              </a:ln>
              <a:effectLst/>
              <a:latin typeface="Times New Roman" panose="02020603050405020304" pitchFamily="18" charset="0"/>
              <a:cs typeface="Times New Roman" panose="02020603050405020304" pitchFamily="18" charset="0"/>
            </a:endParaRPr>
          </a:p>
          <a:p>
            <a:pPr marL="0" marR="0" lvl="0" indent="0" defTabSz="914400" rtl="0" eaLnBrk="0" fontAlgn="base" latinLnBrk="0" hangingPunct="0">
              <a:spcBef>
                <a:spcPct val="0"/>
              </a:spcBef>
              <a:spcAft>
                <a:spcPts val="600"/>
              </a:spcAft>
              <a:buClrTx/>
              <a:buSzTx/>
              <a:buFontTx/>
              <a:buNone/>
              <a:tabLst/>
            </a:pPr>
            <a:br>
              <a:rPr kumimoji="0" lang="en-US" altLang="en-US" sz="2200" b="0" i="0" u="sng" strike="noStrike" cap="none" normalizeH="0" baseline="0" dirty="0">
                <a:ln>
                  <a:noFill/>
                </a:ln>
                <a:effectLst/>
                <a:latin typeface="roboto"/>
                <a:hlinkClick r:id="rId2"/>
              </a:rPr>
            </a:br>
            <a:endParaRPr kumimoji="0" lang="en-US" altLang="en-US" sz="2200" b="0" i="0" u="none" strike="noStrike" cap="none" normalizeH="0" baseline="0" dirty="0">
              <a:ln>
                <a:noFill/>
              </a:ln>
              <a:effectLst/>
              <a:latin typeface="Arial" panose="020B0604020202020204" pitchFamily="34" charset="0"/>
            </a:endParaRPr>
          </a:p>
        </p:txBody>
      </p:sp>
      <p:sp>
        <p:nvSpPr>
          <p:cNvPr id="4" name="Footer Placeholder 3">
            <a:extLst>
              <a:ext uri="{FF2B5EF4-FFF2-40B4-BE49-F238E27FC236}">
                <a16:creationId xmlns:a16="http://schemas.microsoft.com/office/drawing/2014/main" id="{D8B7C241-083D-4C36-ADA1-FA5A58538D97}"/>
              </a:ext>
            </a:extLst>
          </p:cNvPr>
          <p:cNvSpPr>
            <a:spLocks noGrp="1"/>
          </p:cNvSpPr>
          <p:nvPr>
            <p:ph type="ftr" sz="quarter" idx="11"/>
          </p:nvPr>
        </p:nvSpPr>
        <p:spPr>
          <a:xfrm>
            <a:off x="795528" y="6382512"/>
            <a:ext cx="6757416" cy="320040"/>
          </a:xfrm>
        </p:spPr>
        <p:txBody>
          <a:bodyPr>
            <a:normAutofit fontScale="92500" lnSpcReduction="20000"/>
          </a:bodyPr>
          <a:lstStyle/>
          <a:p>
            <a:pPr algn="l">
              <a:spcAft>
                <a:spcPts val="600"/>
              </a:spcAft>
            </a:pPr>
            <a:r>
              <a:rPr lang="en-IN" sz="1000"/>
              <a:t>https://www.analyticsvidhya.com/blog/2020/02/underfitting-overfitting-best-fitting-machine-learning/https://machinelearningmastery.com/overfitting-and-underfitting-with-machine-learning-algorithms/</a:t>
            </a:r>
          </a:p>
        </p:txBody>
      </p:sp>
      <p:pic>
        <p:nvPicPr>
          <p:cNvPr id="12293" name="Picture 5" descr="underfitting v overfitting">
            <a:extLst>
              <a:ext uri="{FF2B5EF4-FFF2-40B4-BE49-F238E27FC236}">
                <a16:creationId xmlns:a16="http://schemas.microsoft.com/office/drawing/2014/main" id="{9162CCFB-801B-4DC0-B636-69B210F7251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352" r="6016" b="2"/>
          <a:stretch/>
        </p:blipFill>
        <p:spPr bwMode="auto">
          <a:xfrm>
            <a:off x="6200540" y="1236736"/>
            <a:ext cx="4802404" cy="35633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84275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B4440-33DD-4E03-8811-7985CCB5199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6204295-E40C-4AD4-9F5E-235F462BEA32}"/>
              </a:ext>
            </a:extLst>
          </p:cNvPr>
          <p:cNvSpPr>
            <a:spLocks noGrp="1"/>
          </p:cNvSpPr>
          <p:nvPr>
            <p:ph idx="1"/>
          </p:nvPr>
        </p:nvSpPr>
        <p:spPr>
          <a:xfrm>
            <a:off x="875201" y="809272"/>
            <a:ext cx="8946541" cy="4195481"/>
          </a:xfrm>
        </p:spPr>
        <p:txBody>
          <a:bodyPr/>
          <a:lstStyle/>
          <a:p>
            <a:r>
              <a:rPr lang="en-US" dirty="0"/>
              <a:t>Thank you</a:t>
            </a:r>
            <a:endParaRPr lang="en-IN" dirty="0"/>
          </a:p>
        </p:txBody>
      </p:sp>
      <p:sp>
        <p:nvSpPr>
          <p:cNvPr id="4" name="Footer Placeholder 3">
            <a:extLst>
              <a:ext uri="{FF2B5EF4-FFF2-40B4-BE49-F238E27FC236}">
                <a16:creationId xmlns:a16="http://schemas.microsoft.com/office/drawing/2014/main" id="{B6801FF0-B91E-4A9B-BE1F-D3B86A211BBF}"/>
              </a:ext>
            </a:extLst>
          </p:cNvPr>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Tree>
    <p:extLst>
      <p:ext uri="{BB962C8B-B14F-4D97-AF65-F5344CB8AC3E}">
        <p14:creationId xmlns:p14="http://schemas.microsoft.com/office/powerpoint/2010/main" val="9265136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9CE83-7521-4422-A1B8-ED0CD4BD31CF}"/>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056D086-3E1A-43A7-A588-5DC294D55C6D}"/>
              </a:ext>
            </a:extLst>
          </p:cNvPr>
          <p:cNvSpPr>
            <a:spLocks noGrp="1"/>
          </p:cNvSpPr>
          <p:nvPr>
            <p:ph idx="1"/>
          </p:nvPr>
        </p:nvSpPr>
        <p:spPr>
          <a:xfrm>
            <a:off x="924444" y="397892"/>
            <a:ext cx="10353762" cy="3695136"/>
          </a:xfrm>
        </p:spPr>
        <p:txBody>
          <a:bodyPr>
            <a:noAutofit/>
          </a:bodyPr>
          <a:lstStyle/>
          <a:p>
            <a:pPr fontAlgn="base"/>
            <a:r>
              <a:rPr lang="en-US" sz="1600" b="1" dirty="0">
                <a:effectLst/>
              </a:rPr>
              <a:t>Statistical Fit</a:t>
            </a:r>
          </a:p>
          <a:p>
            <a:pPr fontAlgn="base"/>
            <a:r>
              <a:rPr lang="en-US" sz="1600" dirty="0">
                <a:effectLst/>
              </a:rPr>
              <a:t>In statistics, a fit refers to how well you approximate a target function.</a:t>
            </a:r>
          </a:p>
          <a:p>
            <a:pPr fontAlgn="base"/>
            <a:r>
              <a:rPr lang="en-US" sz="1600" dirty="0">
                <a:effectLst/>
              </a:rPr>
              <a:t>This is good terminology to use in machine learning, because supervised machine learning algorithms seek to approximate the unknown underlying mapping function for the output variables given the input variables.</a:t>
            </a:r>
          </a:p>
          <a:p>
            <a:pPr fontAlgn="base"/>
            <a:r>
              <a:rPr lang="en-US" sz="1600" dirty="0">
                <a:effectLst/>
              </a:rPr>
              <a:t>Statistics often describe the goodness of fit which refers to measures used to estimate how well the approximation of the function matches the target function.</a:t>
            </a:r>
          </a:p>
          <a:p>
            <a:pPr fontAlgn="base"/>
            <a:r>
              <a:rPr lang="en-US" sz="1600" dirty="0">
                <a:effectLst/>
              </a:rPr>
              <a:t>Some of these methods are useful in machine learning (e.g. calculating the residual errors), but some of these techniques assume we know the form of the target function we are approximating, which is not the case in machine learning.</a:t>
            </a:r>
          </a:p>
          <a:p>
            <a:pPr fontAlgn="base"/>
            <a:r>
              <a:rPr lang="en-US" sz="1600" dirty="0">
                <a:effectLst/>
              </a:rPr>
              <a:t>If we knew the form of the target function, we would use it directly to make predictions, rather than trying to learn an approximation from samples of noisy training data.</a:t>
            </a:r>
          </a:p>
          <a:p>
            <a:pPr marL="0" indent="0">
              <a:buNone/>
            </a:pPr>
            <a:br>
              <a:rPr lang="en-US" sz="1600" dirty="0"/>
            </a:br>
            <a:endParaRPr lang="en-IN" sz="1600" dirty="0"/>
          </a:p>
        </p:txBody>
      </p:sp>
      <p:sp>
        <p:nvSpPr>
          <p:cNvPr id="4" name="Footer Placeholder 3">
            <a:extLst>
              <a:ext uri="{FF2B5EF4-FFF2-40B4-BE49-F238E27FC236}">
                <a16:creationId xmlns:a16="http://schemas.microsoft.com/office/drawing/2014/main" id="{B7A6A380-ECA7-428B-8D76-F48BD74C8AEE}"/>
              </a:ext>
            </a:extLst>
          </p:cNvPr>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Tree>
    <p:extLst>
      <p:ext uri="{BB962C8B-B14F-4D97-AF65-F5344CB8AC3E}">
        <p14:creationId xmlns:p14="http://schemas.microsoft.com/office/powerpoint/2010/main" val="22878231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3D8DD-E4DC-4E33-9B09-BD5D26366440}"/>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663B182-C079-4491-BB56-D4CD71EF00EF}"/>
              </a:ext>
            </a:extLst>
          </p:cNvPr>
          <p:cNvSpPr>
            <a:spLocks noGrp="1"/>
          </p:cNvSpPr>
          <p:nvPr>
            <p:ph idx="1"/>
          </p:nvPr>
        </p:nvSpPr>
        <p:spPr>
          <a:xfrm>
            <a:off x="811158" y="609600"/>
            <a:ext cx="10353762" cy="3695136"/>
          </a:xfrm>
        </p:spPr>
        <p:txBody>
          <a:bodyPr>
            <a:noAutofit/>
          </a:bodyPr>
          <a:lstStyle/>
          <a:p>
            <a:pPr fontAlgn="base"/>
            <a:r>
              <a:rPr lang="en-US" sz="1600" b="1" dirty="0">
                <a:effectLst/>
              </a:rPr>
              <a:t>Overfitting in Machine Learning</a:t>
            </a:r>
          </a:p>
          <a:p>
            <a:pPr fontAlgn="base"/>
            <a:r>
              <a:rPr lang="en-US" sz="1600" dirty="0">
                <a:effectLst/>
                <a:hlinkClick r:id="rId2"/>
              </a:rPr>
              <a:t>Overfitting</a:t>
            </a:r>
            <a:r>
              <a:rPr lang="en-US" sz="1600" dirty="0">
                <a:effectLst/>
              </a:rPr>
              <a:t> refers to a model that models the training data too well.</a:t>
            </a:r>
          </a:p>
          <a:p>
            <a:pPr fontAlgn="base"/>
            <a:r>
              <a:rPr lang="en-US" sz="1600" dirty="0">
                <a:effectLst/>
              </a:rPr>
              <a:t>Overfitting happens when a model learns the detail and noise in the training data to the extent that it negatively impacts the performance of the model on new data. This means that the noise or random fluctuations in the training data is picked up and learned as concepts by the model. The problem is that these concepts do not apply to new data and negatively impact the models ability to generalize.</a:t>
            </a:r>
          </a:p>
          <a:p>
            <a:pPr fontAlgn="base"/>
            <a:r>
              <a:rPr lang="en-US" sz="1600" dirty="0">
                <a:effectLst/>
              </a:rPr>
              <a:t>Overfitting is more likely with nonparametric and nonlinear models that have more flexibility when learning a target function. As such, many nonparametric machine learning algorithms also include parameters or techniques to limit and constrain how much detail the model learns.</a:t>
            </a:r>
          </a:p>
          <a:p>
            <a:pPr fontAlgn="base"/>
            <a:r>
              <a:rPr lang="en-US" sz="1600" dirty="0">
                <a:effectLst/>
              </a:rPr>
              <a:t>For example, decision trees are a nonparametric machine learning algorithm that is very flexible and is subject to overfitting training data. This problem can be addressed by pruning a tree after it has learned in order to remove some of the detail it has picked up.</a:t>
            </a:r>
          </a:p>
          <a:p>
            <a:pPr marL="0" indent="0">
              <a:buNone/>
            </a:pPr>
            <a:br>
              <a:rPr lang="en-US" sz="1600" dirty="0"/>
            </a:br>
            <a:endParaRPr lang="en-IN" sz="1600" dirty="0"/>
          </a:p>
        </p:txBody>
      </p:sp>
      <p:sp>
        <p:nvSpPr>
          <p:cNvPr id="4" name="Footer Placeholder 3">
            <a:extLst>
              <a:ext uri="{FF2B5EF4-FFF2-40B4-BE49-F238E27FC236}">
                <a16:creationId xmlns:a16="http://schemas.microsoft.com/office/drawing/2014/main" id="{78BA6341-5AF4-4134-8160-F6E4B888354E}"/>
              </a:ext>
            </a:extLst>
          </p:cNvPr>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Tree>
    <p:extLst>
      <p:ext uri="{BB962C8B-B14F-4D97-AF65-F5344CB8AC3E}">
        <p14:creationId xmlns:p14="http://schemas.microsoft.com/office/powerpoint/2010/main" val="11036139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E0A55-7344-43A9-AF63-BED8D085473F}"/>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929E42D-F093-4200-952A-6E56C3C41ECE}"/>
              </a:ext>
            </a:extLst>
          </p:cNvPr>
          <p:cNvSpPr>
            <a:spLocks noGrp="1"/>
          </p:cNvSpPr>
          <p:nvPr>
            <p:ph idx="1"/>
          </p:nvPr>
        </p:nvSpPr>
        <p:spPr>
          <a:xfrm>
            <a:off x="924444" y="481868"/>
            <a:ext cx="10353762" cy="3695136"/>
          </a:xfrm>
        </p:spPr>
        <p:txBody>
          <a:bodyPr>
            <a:normAutofit lnSpcReduction="10000"/>
          </a:bodyPr>
          <a:lstStyle/>
          <a:p>
            <a:pPr fontAlgn="base"/>
            <a:r>
              <a:rPr lang="en-US" b="1" dirty="0">
                <a:effectLst/>
              </a:rPr>
              <a:t>Underfitting in Machine Learning</a:t>
            </a:r>
          </a:p>
          <a:p>
            <a:pPr fontAlgn="base"/>
            <a:r>
              <a:rPr lang="en-US" dirty="0">
                <a:effectLst/>
              </a:rPr>
              <a:t>Underfitting refers to a model that can neither model the training data nor generalize to new data.</a:t>
            </a:r>
          </a:p>
          <a:p>
            <a:pPr fontAlgn="base"/>
            <a:r>
              <a:rPr lang="en-US" dirty="0">
                <a:effectLst/>
              </a:rPr>
              <a:t>An underfit machine learning model is not a suitable model and will be obvious as it will have poor performance on the training data.</a:t>
            </a:r>
          </a:p>
          <a:p>
            <a:pPr fontAlgn="base"/>
            <a:r>
              <a:rPr lang="en-US" dirty="0">
                <a:effectLst/>
              </a:rPr>
              <a:t>Underfitting is often not discussed as it is easy to detect given a good performance metric. The remedy is to move on and try alternate machine learning algorithms. Nevertheless, it does provide a good contrast to the problem of overfitting.</a:t>
            </a:r>
          </a:p>
          <a:p>
            <a:pPr marL="0" indent="0">
              <a:buNone/>
            </a:pPr>
            <a:br>
              <a:rPr lang="en-US" dirty="0"/>
            </a:br>
            <a:endParaRPr lang="en-IN" dirty="0"/>
          </a:p>
        </p:txBody>
      </p:sp>
      <p:sp>
        <p:nvSpPr>
          <p:cNvPr id="4" name="Footer Placeholder 3">
            <a:extLst>
              <a:ext uri="{FF2B5EF4-FFF2-40B4-BE49-F238E27FC236}">
                <a16:creationId xmlns:a16="http://schemas.microsoft.com/office/drawing/2014/main" id="{6F73E429-516F-4140-93CF-D40BEA5AD620}"/>
              </a:ext>
            </a:extLst>
          </p:cNvPr>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Tree>
    <p:extLst>
      <p:ext uri="{BB962C8B-B14F-4D97-AF65-F5344CB8AC3E}">
        <p14:creationId xmlns:p14="http://schemas.microsoft.com/office/powerpoint/2010/main" val="18730065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05EDD-B38F-4A48-9BBD-7AD709C32E2D}"/>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C6A381F0-AC80-47A7-AFF4-8CB0615FF08A}"/>
              </a:ext>
            </a:extLst>
          </p:cNvPr>
          <p:cNvSpPr>
            <a:spLocks noGrp="1"/>
          </p:cNvSpPr>
          <p:nvPr>
            <p:ph idx="1"/>
          </p:nvPr>
        </p:nvSpPr>
        <p:spPr>
          <a:xfrm>
            <a:off x="924444" y="295256"/>
            <a:ext cx="10353762" cy="3695136"/>
          </a:xfrm>
        </p:spPr>
        <p:txBody>
          <a:bodyPr>
            <a:noAutofit/>
          </a:bodyPr>
          <a:lstStyle/>
          <a:p>
            <a:pPr fontAlgn="base"/>
            <a:r>
              <a:rPr lang="en-US" sz="1400" b="1" dirty="0">
                <a:effectLst/>
              </a:rPr>
              <a:t>A Good Fit in Machine Learning</a:t>
            </a:r>
          </a:p>
          <a:p>
            <a:pPr fontAlgn="base"/>
            <a:r>
              <a:rPr lang="en-US" sz="1400" dirty="0">
                <a:effectLst/>
              </a:rPr>
              <a:t>Ideally, you want to select a model at the sweet spot between underfitting and overfitting.</a:t>
            </a:r>
          </a:p>
          <a:p>
            <a:pPr fontAlgn="base"/>
            <a:r>
              <a:rPr lang="en-US" sz="1400" dirty="0">
                <a:effectLst/>
              </a:rPr>
              <a:t>This is the goal, but is very difficult to do in practice.</a:t>
            </a:r>
          </a:p>
          <a:p>
            <a:pPr fontAlgn="base"/>
            <a:r>
              <a:rPr lang="en-US" sz="1400" dirty="0">
                <a:effectLst/>
              </a:rPr>
              <a:t>To understand this goal, we can look at the performance of a machine learning algorithm over time as it is learning a training data. We can plot both the skill on the training data and the skill on a test dataset we have held back from the training process.</a:t>
            </a:r>
          </a:p>
          <a:p>
            <a:pPr fontAlgn="base"/>
            <a:r>
              <a:rPr lang="en-US" sz="1400" dirty="0">
                <a:effectLst/>
              </a:rPr>
              <a:t>Over time, as the algorithm learns, the error for the model on the training data goes down and so does the error on the test dataset. If we train for too long, the performance on the training dataset may continue to decrease because the model is overfitting and learning the irrelevant detail and noise in the training dataset. At the same time the error for the test set starts to rise again as the model’s ability to generalize decreases.</a:t>
            </a:r>
          </a:p>
          <a:p>
            <a:pPr fontAlgn="base"/>
            <a:r>
              <a:rPr lang="en-US" sz="1400" dirty="0">
                <a:effectLst/>
              </a:rPr>
              <a:t>The sweet spot is the point just before the error on the test dataset starts to increase where the model has good skill on both the training dataset and the unseen test dataset.</a:t>
            </a:r>
          </a:p>
          <a:p>
            <a:pPr fontAlgn="base"/>
            <a:r>
              <a:rPr lang="en-US" sz="1400" dirty="0">
                <a:effectLst/>
              </a:rPr>
              <a:t>You can perform this experiment with your favorite machine learning algorithms. This is often not useful technique in practice, because by choosing the stopping point for training using the skill on the test dataset it means that the </a:t>
            </a:r>
            <a:r>
              <a:rPr lang="en-US" sz="1400" dirty="0" err="1">
                <a:effectLst/>
              </a:rPr>
              <a:t>testset</a:t>
            </a:r>
            <a:r>
              <a:rPr lang="en-US" sz="1400" dirty="0">
                <a:effectLst/>
              </a:rPr>
              <a:t> is no longer “unseen” or a standalone objective measure. Some knowledge (a lot of useful knowledge) about that data has leaked into the training procedure.</a:t>
            </a:r>
          </a:p>
          <a:p>
            <a:pPr fontAlgn="base"/>
            <a:r>
              <a:rPr lang="en-US" sz="1400" dirty="0">
                <a:effectLst/>
              </a:rPr>
              <a:t>There are two additional techniques you can use to help find the sweet spot in practice: resampling methods and a validation dataset.</a:t>
            </a:r>
          </a:p>
          <a:p>
            <a:pPr marL="0" indent="0">
              <a:buNone/>
            </a:pPr>
            <a:br>
              <a:rPr lang="en-US" sz="1400" dirty="0"/>
            </a:br>
            <a:endParaRPr lang="en-IN" sz="1400" dirty="0"/>
          </a:p>
        </p:txBody>
      </p:sp>
      <p:sp>
        <p:nvSpPr>
          <p:cNvPr id="4" name="Footer Placeholder 3">
            <a:extLst>
              <a:ext uri="{FF2B5EF4-FFF2-40B4-BE49-F238E27FC236}">
                <a16:creationId xmlns:a16="http://schemas.microsoft.com/office/drawing/2014/main" id="{53205E7A-81B7-436E-AD35-B0228FA7D911}"/>
              </a:ext>
            </a:extLst>
          </p:cNvPr>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Tree>
    <p:extLst>
      <p:ext uri="{BB962C8B-B14F-4D97-AF65-F5344CB8AC3E}">
        <p14:creationId xmlns:p14="http://schemas.microsoft.com/office/powerpoint/2010/main" val="39125105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B995B-B839-4617-955A-97345067879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B6876028-C554-4C0D-927E-9E242C6CC55B}"/>
              </a:ext>
            </a:extLst>
          </p:cNvPr>
          <p:cNvSpPr>
            <a:spLocks noGrp="1"/>
          </p:cNvSpPr>
          <p:nvPr>
            <p:ph idx="1"/>
          </p:nvPr>
        </p:nvSpPr>
        <p:spPr>
          <a:xfrm>
            <a:off x="1016432" y="379231"/>
            <a:ext cx="10353762" cy="3695136"/>
          </a:xfrm>
        </p:spPr>
        <p:txBody>
          <a:bodyPr>
            <a:normAutofit fontScale="92500" lnSpcReduction="20000"/>
          </a:bodyPr>
          <a:lstStyle/>
          <a:p>
            <a:pPr fontAlgn="base"/>
            <a:r>
              <a:rPr lang="en-US" b="1" dirty="0">
                <a:effectLst/>
              </a:rPr>
              <a:t>How To Limit Overfitting</a:t>
            </a:r>
          </a:p>
          <a:p>
            <a:pPr fontAlgn="base"/>
            <a:r>
              <a:rPr lang="en-US" dirty="0">
                <a:effectLst/>
              </a:rPr>
              <a:t>Both overfitting and underfitting can lead to poor model performance. But by far the most common problem in applied machine learning is overfitting.</a:t>
            </a:r>
          </a:p>
          <a:p>
            <a:pPr fontAlgn="base"/>
            <a:r>
              <a:rPr lang="en-US" dirty="0">
                <a:effectLst/>
              </a:rPr>
              <a:t>Overfitting is such a problem because the evaluation of machine learning algorithms on training data is different from the evaluation we actually care the most about, namely how well the algorithm performs on unseen data.</a:t>
            </a:r>
          </a:p>
          <a:p>
            <a:pPr fontAlgn="base"/>
            <a:r>
              <a:rPr lang="en-US" dirty="0">
                <a:effectLst/>
              </a:rPr>
              <a:t>There are two important techniques that you can use when evaluating machine learning algorithms to limit overfitting:</a:t>
            </a:r>
          </a:p>
          <a:p>
            <a:pPr fontAlgn="base"/>
            <a:r>
              <a:rPr lang="en-US" dirty="0">
                <a:effectLst/>
              </a:rPr>
              <a:t>Use a resampling technique to estimate model accuracy.</a:t>
            </a:r>
          </a:p>
          <a:p>
            <a:pPr fontAlgn="base"/>
            <a:r>
              <a:rPr lang="en-US" dirty="0">
                <a:effectLst/>
              </a:rPr>
              <a:t>Hold back a validation dataset.</a:t>
            </a:r>
          </a:p>
          <a:p>
            <a:pPr marL="0" indent="0">
              <a:buNone/>
            </a:pPr>
            <a:br>
              <a:rPr lang="en-US" dirty="0"/>
            </a:br>
            <a:endParaRPr lang="en-IN" dirty="0"/>
          </a:p>
        </p:txBody>
      </p:sp>
      <p:sp>
        <p:nvSpPr>
          <p:cNvPr id="4" name="Footer Placeholder 3">
            <a:extLst>
              <a:ext uri="{FF2B5EF4-FFF2-40B4-BE49-F238E27FC236}">
                <a16:creationId xmlns:a16="http://schemas.microsoft.com/office/drawing/2014/main" id="{C7BDD78B-50AC-4078-A1DC-910419F9779B}"/>
              </a:ext>
            </a:extLst>
          </p:cNvPr>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Tree>
    <p:extLst>
      <p:ext uri="{BB962C8B-B14F-4D97-AF65-F5344CB8AC3E}">
        <p14:creationId xmlns:p14="http://schemas.microsoft.com/office/powerpoint/2010/main" val="1897314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18FA7-AC33-4E1B-A255-9D605DF45D6D}"/>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BA4ED19-8198-4789-840B-C4A41732FA92}"/>
              </a:ext>
            </a:extLst>
          </p:cNvPr>
          <p:cNvSpPr>
            <a:spLocks noGrp="1"/>
          </p:cNvSpPr>
          <p:nvPr>
            <p:ph idx="1"/>
          </p:nvPr>
        </p:nvSpPr>
        <p:spPr>
          <a:xfrm>
            <a:off x="764506" y="379231"/>
            <a:ext cx="10353762" cy="3695136"/>
          </a:xfrm>
        </p:spPr>
        <p:txBody>
          <a:bodyPr>
            <a:normAutofit fontScale="92500" lnSpcReduction="20000"/>
          </a:bodyPr>
          <a:lstStyle/>
          <a:p>
            <a:pPr fontAlgn="base"/>
            <a:r>
              <a:rPr lang="en-US" dirty="0">
                <a:effectLst/>
              </a:rPr>
              <a:t>The most popular resampling technique is k-fold cross validation. It allows you to train and test your model k-times on different subsets of training data and build up an estimate of the performance of a machine learning model on unseen data.</a:t>
            </a:r>
          </a:p>
          <a:p>
            <a:pPr fontAlgn="base"/>
            <a:r>
              <a:rPr lang="en-US" dirty="0">
                <a:effectLst/>
              </a:rPr>
              <a:t>A validation dataset is simply a subset of your training data that you hold back from your machine learning algorithms until the very end of your project. After you have selected and tuned your machine learning algorithms on your training dataset you can evaluate the learned models on the validation dataset to get a final objective idea of how the models might perform on unseen data.</a:t>
            </a:r>
          </a:p>
          <a:p>
            <a:pPr fontAlgn="base"/>
            <a:r>
              <a:rPr lang="en-US" dirty="0">
                <a:effectLst/>
              </a:rPr>
              <a:t>Using cross validation is a gold standard in applied machine learning for estimating model accuracy on unseen data. If you have the data, using a validation dataset is also an excellent practice.</a:t>
            </a:r>
          </a:p>
          <a:p>
            <a:pPr marL="0" indent="0">
              <a:buNone/>
            </a:pPr>
            <a:br>
              <a:rPr lang="en-US" dirty="0"/>
            </a:br>
            <a:endParaRPr lang="en-IN" dirty="0"/>
          </a:p>
        </p:txBody>
      </p:sp>
      <p:sp>
        <p:nvSpPr>
          <p:cNvPr id="4" name="Footer Placeholder 3">
            <a:extLst>
              <a:ext uri="{FF2B5EF4-FFF2-40B4-BE49-F238E27FC236}">
                <a16:creationId xmlns:a16="http://schemas.microsoft.com/office/drawing/2014/main" id="{73DF0682-76E7-4E20-B446-6C5D3968988F}"/>
              </a:ext>
            </a:extLst>
          </p:cNvPr>
          <p:cNvSpPr>
            <a:spLocks noGrp="1"/>
          </p:cNvSpPr>
          <p:nvPr>
            <p:ph type="ftr" sz="quarter" idx="11"/>
          </p:nvPr>
        </p:nvSpPr>
        <p:spPr/>
        <p:txBody>
          <a:bodyPr/>
          <a:lstStyle/>
          <a:p>
            <a:r>
              <a:rPr lang="en-IN"/>
              <a:t>https://www.analyticsvidhya.com/blog/2020/02/underfitting-overfitting-best-fitting-machine-learning/https://machinelearningmastery.com/overfitting-and-underfitting-with-machine-learning-algorithms/</a:t>
            </a:r>
          </a:p>
        </p:txBody>
      </p:sp>
    </p:spTree>
    <p:extLst>
      <p:ext uri="{BB962C8B-B14F-4D97-AF65-F5344CB8AC3E}">
        <p14:creationId xmlns:p14="http://schemas.microsoft.com/office/powerpoint/2010/main" val="31960041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36</TotalTime>
  <Words>2214</Words>
  <Application>Microsoft Office PowerPoint</Application>
  <PresentationFormat>Widescreen</PresentationFormat>
  <Paragraphs>142</Paragraphs>
  <Slides>31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Calibri</vt:lpstr>
      <vt:lpstr>Century Gothic</vt:lpstr>
      <vt:lpstr>roboto</vt:lpstr>
      <vt:lpstr>Times New Roman</vt:lpstr>
      <vt:lpstr>Wingdings 3</vt:lpstr>
      <vt:lpstr>Ion</vt:lpstr>
      <vt:lpstr>Underfitting vs.      Overfitting and Underfitting in ML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Underfitting vs.      Overfitting (vs. Best Fitting) in Machine Learning  </dc:title>
  <dc:creator>Vaidyanathan Vishwanathan</dc:creator>
  <cp:lastModifiedBy>Vaidyanathan Vishwanathan</cp:lastModifiedBy>
  <cp:revision>12</cp:revision>
  <dcterms:created xsi:type="dcterms:W3CDTF">2020-09-14T17:45:03Z</dcterms:created>
  <dcterms:modified xsi:type="dcterms:W3CDTF">2020-09-15T04:18:51Z</dcterms:modified>
</cp:coreProperties>
</file>